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</p:sldMasterIdLst>
  <p:notesMasterIdLst>
    <p:notesMasterId r:id="rId52"/>
  </p:notesMasterIdLst>
  <p:sldIdLst>
    <p:sldId id="307" r:id="rId2"/>
    <p:sldId id="320" r:id="rId3"/>
    <p:sldId id="308" r:id="rId4"/>
    <p:sldId id="309" r:id="rId5"/>
    <p:sldId id="310" r:id="rId6"/>
    <p:sldId id="311" r:id="rId7"/>
    <p:sldId id="312" r:id="rId8"/>
    <p:sldId id="313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16" r:id="rId19"/>
    <p:sldId id="317" r:id="rId20"/>
    <p:sldId id="318" r:id="rId21"/>
    <p:sldId id="319" r:id="rId22"/>
    <p:sldId id="278" r:id="rId23"/>
    <p:sldId id="279" r:id="rId24"/>
    <p:sldId id="280" r:id="rId25"/>
    <p:sldId id="281" r:id="rId26"/>
    <p:sldId id="315" r:id="rId27"/>
    <p:sldId id="282" r:id="rId28"/>
    <p:sldId id="283" r:id="rId29"/>
    <p:sldId id="321" r:id="rId30"/>
    <p:sldId id="404" r:id="rId31"/>
    <p:sldId id="412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394" r:id="rId40"/>
    <p:sldId id="407" r:id="rId41"/>
    <p:sldId id="408" r:id="rId42"/>
    <p:sldId id="291" r:id="rId43"/>
    <p:sldId id="323" r:id="rId44"/>
    <p:sldId id="322" r:id="rId45"/>
    <p:sldId id="293" r:id="rId46"/>
    <p:sldId id="378" r:id="rId47"/>
    <p:sldId id="389" r:id="rId48"/>
    <p:sldId id="381" r:id="rId49"/>
    <p:sldId id="392" r:id="rId50"/>
    <p:sldId id="393" r:id="rId51"/>
  </p:sldIdLst>
  <p:sldSz cx="10080625" cy="567055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/>
    <p:restoredTop sz="94683"/>
  </p:normalViewPr>
  <p:slideViewPr>
    <p:cSldViewPr snapToGrid="0">
      <p:cViewPr varScale="1">
        <p:scale>
          <a:sx n="119" d="100"/>
          <a:sy n="119" d="100"/>
        </p:scale>
        <p:origin x="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13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13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GB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13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GB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13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E28A16DF-6068-4901-98E6-9FB01AE6070A}" type="slidenum">
              <a:rPr lang="en-GB" sz="1400" b="0" strike="noStrike" spc="-1">
                <a:latin typeface="Times New Roman"/>
              </a:rPr>
              <a:t>‹#›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_9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7BA77EE9-7D86-4E6A-AB9C-D4153F814225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9</a:t>
            </a:fld>
            <a:endParaRPr lang="en-GB" sz="1400" b="0" strike="noStrike" spc="-1">
              <a:latin typeface="Arial"/>
            </a:endParaRPr>
          </a:p>
        </p:txBody>
      </p:sp>
      <p:sp>
        <p:nvSpPr>
          <p:cNvPr id="2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20663" y="811213"/>
            <a:ext cx="7108825" cy="4000500"/>
          </a:xfrm>
          <a:prstGeom prst="rect">
            <a:avLst/>
          </a:prstGeom>
        </p:spPr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4040" cy="4806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_25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10D32ED1-700C-470A-A202-40DA7AD7E449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19</a:t>
            </a:fld>
            <a:endParaRPr lang="en-GB" sz="1400" b="0" strike="noStrike" spc="-1">
              <a:latin typeface="Arial"/>
            </a:endParaRPr>
          </a:p>
        </p:txBody>
      </p:sp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20663" y="811213"/>
            <a:ext cx="7108825" cy="4000500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4040" cy="4806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4398840" y="9555120"/>
            <a:ext cx="3366360" cy="49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84895D06-18FE-4945-91A8-000E60A4516E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20</a:t>
            </a:fld>
            <a:endParaRPr lang="en-GB" sz="1400" b="0" strike="noStrike" spc="-1">
              <a:latin typeface="Arial"/>
            </a:endParaRPr>
          </a:p>
        </p:txBody>
      </p:sp>
      <p:sp>
        <p:nvSpPr>
          <p:cNvPr id="35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534988" y="763588"/>
            <a:ext cx="6700837" cy="3770312"/>
          </a:xfrm>
          <a:prstGeom prst="rect">
            <a:avLst/>
          </a:prstGeom>
        </p:spPr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7560" cy="4525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4398840" y="9555120"/>
            <a:ext cx="3366360" cy="49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488342D6-5237-4B87-8FCC-EDA0B83C2909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21</a:t>
            </a:fld>
            <a:endParaRPr lang="en-GB" sz="1400" b="0" strike="noStrike" spc="-1">
              <a:latin typeface="Arial"/>
            </a:endParaRPr>
          </a:p>
        </p:txBody>
      </p:sp>
      <p:sp>
        <p:nvSpPr>
          <p:cNvPr id="361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534988" y="763588"/>
            <a:ext cx="6700837" cy="3770312"/>
          </a:xfrm>
          <a:prstGeom prst="rect">
            <a:avLst/>
          </a:prstGeom>
        </p:spPr>
      </p:sp>
      <p:sp>
        <p:nvSpPr>
          <p:cNvPr id="362" name="PlaceHolder 3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7560" cy="4525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ustomShape 1_31"/>
          <p:cNvSpPr/>
          <p:nvPr/>
        </p:nvSpPr>
        <p:spPr>
          <a:xfrm>
            <a:off x="4278600" y="10156680"/>
            <a:ext cx="3273120" cy="52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C5D23AF1-B8BC-4E0E-8520-5C509357937D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24</a:t>
            </a:fld>
            <a:endParaRPr lang="en-GB" sz="1400" b="0" strike="noStrike" spc="-1">
              <a:latin typeface="Arial"/>
            </a:endParaRPr>
          </a:p>
        </p:txBody>
      </p:sp>
      <p:sp>
        <p:nvSpPr>
          <p:cNvPr id="3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8425" y="736600"/>
            <a:ext cx="6464300" cy="3636963"/>
          </a:xfrm>
          <a:prstGeom prst="rect">
            <a:avLst/>
          </a:prstGeom>
        </p:spPr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666720" y="4615200"/>
            <a:ext cx="5336280" cy="437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CustomShape 1_34"/>
          <p:cNvSpPr/>
          <p:nvPr/>
        </p:nvSpPr>
        <p:spPr>
          <a:xfrm>
            <a:off x="4278600" y="10156680"/>
            <a:ext cx="3273120" cy="52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3C273E70-FC5A-46B9-9C9E-99FDA9FDFF8B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25</a:t>
            </a:fld>
            <a:endParaRPr lang="en-GB" sz="1400" b="0" strike="noStrike" spc="-1">
              <a:latin typeface="Arial"/>
            </a:endParaRPr>
          </a:p>
        </p:txBody>
      </p:sp>
      <p:sp>
        <p:nvSpPr>
          <p:cNvPr id="3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20663" y="811213"/>
            <a:ext cx="7108825" cy="3998912"/>
          </a:xfrm>
          <a:prstGeom prst="rect">
            <a:avLst/>
          </a:prstGeom>
        </p:spPr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6560" cy="4809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CustomShape 1_36"/>
          <p:cNvSpPr/>
          <p:nvPr/>
        </p:nvSpPr>
        <p:spPr>
          <a:xfrm>
            <a:off x="4278600" y="10156680"/>
            <a:ext cx="3273120" cy="52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7AEA8E79-2531-4470-AABD-D8341F144A29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27</a:t>
            </a:fld>
            <a:endParaRPr lang="en-GB" sz="1400" b="0" strike="noStrike" spc="-1">
              <a:latin typeface="Arial"/>
            </a:endParaRPr>
          </a:p>
        </p:txBody>
      </p:sp>
      <p:sp>
        <p:nvSpPr>
          <p:cNvPr id="3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8425" y="736600"/>
            <a:ext cx="6464300" cy="3636963"/>
          </a:xfrm>
          <a:prstGeom prst="rect">
            <a:avLst/>
          </a:prstGeom>
        </p:spPr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666720" y="4615200"/>
            <a:ext cx="5336280" cy="437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CustomShape 1_38"/>
          <p:cNvSpPr/>
          <p:nvPr/>
        </p:nvSpPr>
        <p:spPr>
          <a:xfrm>
            <a:off x="4278600" y="10156680"/>
            <a:ext cx="3273120" cy="52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637F4492-650A-4F48-A921-A5F1A23258DB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28</a:t>
            </a:fld>
            <a:endParaRPr lang="en-GB" sz="1400" b="0" strike="noStrike" spc="-1">
              <a:latin typeface="Arial"/>
            </a:endParaRPr>
          </a:p>
        </p:txBody>
      </p:sp>
      <p:sp>
        <p:nvSpPr>
          <p:cNvPr id="3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8425" y="736600"/>
            <a:ext cx="6464300" cy="3636963"/>
          </a:xfrm>
          <a:prstGeom prst="rect">
            <a:avLst/>
          </a:prstGeom>
        </p:spPr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666720" y="4615200"/>
            <a:ext cx="5336280" cy="437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CustomShape 1_38"/>
          <p:cNvSpPr/>
          <p:nvPr/>
        </p:nvSpPr>
        <p:spPr>
          <a:xfrm>
            <a:off x="4278600" y="10156680"/>
            <a:ext cx="3273120" cy="52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637F4492-650A-4F48-A921-A5F1A23258DB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29</a:t>
            </a:fld>
            <a:endParaRPr lang="en-GB" sz="1400" b="0" strike="noStrike" spc="-1">
              <a:latin typeface="Arial"/>
            </a:endParaRPr>
          </a:p>
        </p:txBody>
      </p:sp>
      <p:sp>
        <p:nvSpPr>
          <p:cNvPr id="3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8425" y="736600"/>
            <a:ext cx="6464300" cy="3636963"/>
          </a:xfrm>
          <a:prstGeom prst="rect">
            <a:avLst/>
          </a:prstGeom>
        </p:spPr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666720" y="4615200"/>
            <a:ext cx="5336280" cy="437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4463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CustomShape 1_46"/>
          <p:cNvSpPr/>
          <p:nvPr/>
        </p:nvSpPr>
        <p:spPr>
          <a:xfrm>
            <a:off x="4278600" y="10156680"/>
            <a:ext cx="3273120" cy="52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C65AE373-5AE9-4127-B200-091751D76F7E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35</a:t>
            </a:fld>
            <a:endParaRPr lang="en-GB" sz="1400" b="0" strike="noStrike" spc="-1">
              <a:latin typeface="Arial"/>
            </a:endParaRPr>
          </a:p>
        </p:txBody>
      </p:sp>
      <p:sp>
        <p:nvSpPr>
          <p:cNvPr id="3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6838" y="736600"/>
            <a:ext cx="6473825" cy="3643313"/>
          </a:xfrm>
          <a:prstGeom prst="rect">
            <a:avLst/>
          </a:prstGeom>
        </p:spPr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666720" y="4615200"/>
            <a:ext cx="5336280" cy="437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CustomShape 1_49"/>
          <p:cNvSpPr/>
          <p:nvPr/>
        </p:nvSpPr>
        <p:spPr>
          <a:xfrm>
            <a:off x="4278600" y="10156680"/>
            <a:ext cx="3273120" cy="52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26BBB4C6-4739-43E1-BCD0-7D064D5673C0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37</a:t>
            </a:fld>
            <a:endParaRPr lang="en-GB" sz="1400" b="0" strike="noStrike" spc="-1">
              <a:latin typeface="Arial"/>
            </a:endParaRPr>
          </a:p>
        </p:txBody>
      </p:sp>
      <p:sp>
        <p:nvSpPr>
          <p:cNvPr id="3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6838" y="736600"/>
            <a:ext cx="6473825" cy="3643313"/>
          </a:xfrm>
          <a:prstGeom prst="rect">
            <a:avLst/>
          </a:prstGeom>
        </p:spPr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666720" y="4615200"/>
            <a:ext cx="5336280" cy="437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_11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6545F07C-D821-4606-AADB-E1C76B81C5D3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10</a:t>
            </a:fld>
            <a:endParaRPr lang="en-GB" sz="1400" b="0" strike="noStrike" spc="-1">
              <a:latin typeface="Arial"/>
            </a:endParaRPr>
          </a:p>
        </p:txBody>
      </p:sp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20663" y="811213"/>
            <a:ext cx="7108825" cy="40005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4040" cy="4806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CustomShape 1_51"/>
          <p:cNvSpPr/>
          <p:nvPr/>
        </p:nvSpPr>
        <p:spPr>
          <a:xfrm>
            <a:off x="4278600" y="10156680"/>
            <a:ext cx="3273120" cy="52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9BE3DD3B-7017-4989-9566-DBF0C79609BA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38</a:t>
            </a:fld>
            <a:endParaRPr lang="en-GB" sz="1400" b="0" strike="noStrike" spc="-1">
              <a:latin typeface="Arial"/>
            </a:endParaRPr>
          </a:p>
        </p:txBody>
      </p:sp>
      <p:sp>
        <p:nvSpPr>
          <p:cNvPr id="3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6838" y="736600"/>
            <a:ext cx="6473825" cy="3643313"/>
          </a:xfrm>
          <a:prstGeom prst="rect">
            <a:avLst/>
          </a:prstGeom>
        </p:spPr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666720" y="4615200"/>
            <a:ext cx="5336280" cy="437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_13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611EDBDC-BF01-45ED-BB8D-3F7F62DAFF45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11</a:t>
            </a:fld>
            <a:endParaRPr lang="en-GB" sz="1400" b="0" strike="noStrike" spc="-1">
              <a:latin typeface="Arial"/>
            </a:endParaRPr>
          </a:p>
        </p:txBody>
      </p:sp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20663" y="811213"/>
            <a:ext cx="7108825" cy="40005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4040" cy="4806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_15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D7941961-A2CB-4BC5-B426-A0959D0C3032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12</a:t>
            </a:fld>
            <a:endParaRPr lang="en-GB" sz="1400" b="0" strike="noStrike" spc="-1">
              <a:latin typeface="Arial"/>
            </a:endParaRPr>
          </a:p>
        </p:txBody>
      </p:sp>
      <p:sp>
        <p:nvSpPr>
          <p:cNvPr id="2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20663" y="811213"/>
            <a:ext cx="7108825" cy="4000500"/>
          </a:xfrm>
          <a:prstGeom prst="rect">
            <a:avLst/>
          </a:prstGeom>
        </p:spPr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4040" cy="4806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_17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F91E70E0-2B5E-4D81-9A37-4A9FFA5F2274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13</a:t>
            </a:fld>
            <a:endParaRPr lang="en-GB" sz="1400" b="0" strike="noStrike" spc="-1">
              <a:latin typeface="Arial"/>
            </a:endParaRPr>
          </a:p>
        </p:txBody>
      </p:sp>
      <p:sp>
        <p:nvSpPr>
          <p:cNvPr id="2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20663" y="811213"/>
            <a:ext cx="7108825" cy="4000500"/>
          </a:xfrm>
          <a:prstGeom prst="rect">
            <a:avLst/>
          </a:prstGeom>
        </p:spPr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4040" cy="4806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_19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96C4E4CD-6416-4270-8BA5-39E2EAEBD63C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14</a:t>
            </a:fld>
            <a:endParaRPr lang="en-GB" sz="1400" b="0" strike="noStrike" spc="-1">
              <a:latin typeface="Arial"/>
            </a:endParaRPr>
          </a:p>
        </p:txBody>
      </p:sp>
      <p:sp>
        <p:nvSpPr>
          <p:cNvPr id="2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20663" y="811213"/>
            <a:ext cx="7108825" cy="4000500"/>
          </a:xfrm>
          <a:prstGeom prst="rect">
            <a:avLst/>
          </a:prstGeom>
        </p:spPr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4040" cy="4806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_67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F7A1DF6E-4BB4-4A89-8CA4-99FA49969A7E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15</a:t>
            </a:fld>
            <a:endParaRPr lang="en-GB" sz="1400" b="0" strike="noStrike" spc="-1">
              <a:latin typeface="Arial"/>
            </a:endParaRPr>
          </a:p>
        </p:txBody>
      </p:sp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20663" y="811213"/>
            <a:ext cx="7108825" cy="40005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4040" cy="4806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_21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6397FACE-C687-4925-9C4E-C9A284BD9CFB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16</a:t>
            </a:fld>
            <a:endParaRPr lang="en-GB" sz="1400" b="0" strike="noStrike" spc="-1">
              <a:latin typeface="Arial"/>
            </a:endParaRPr>
          </a:p>
        </p:txBody>
      </p:sp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20663" y="811213"/>
            <a:ext cx="7108825" cy="40005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4040" cy="4806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_23"/>
          <p:cNvSpPr/>
          <p:nvPr/>
        </p:nvSpPr>
        <p:spPr>
          <a:xfrm>
            <a:off x="4278600" y="10156680"/>
            <a:ext cx="3270600" cy="52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723960" algn="l"/>
                <a:tab pos="1447920" algn="l"/>
                <a:tab pos="2171880" algn="l"/>
                <a:tab pos="2895480" algn="l"/>
              </a:tabLst>
            </a:pPr>
            <a:fld id="{2668FC36-1AEC-4CA0-AE85-5F143DEAE969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18</a:t>
            </a:fld>
            <a:endParaRPr lang="en-GB" sz="1400" b="0" strike="noStrike" spc="-1">
              <a:latin typeface="Arial"/>
            </a:endParaRPr>
          </a:p>
        </p:txBody>
      </p:sp>
      <p:sp>
        <p:nvSpPr>
          <p:cNvPr id="3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20663" y="811213"/>
            <a:ext cx="7108825" cy="4000500"/>
          </a:xfrm>
          <a:prstGeom prst="rect">
            <a:avLst/>
          </a:prstGeom>
        </p:spPr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756360" y="5077440"/>
            <a:ext cx="6044040" cy="4806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5B582-84E3-5A2C-0B91-7165AB868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078" y="928028"/>
            <a:ext cx="7560469" cy="1974191"/>
          </a:xfrm>
        </p:spPr>
        <p:txBody>
          <a:bodyPr anchor="b"/>
          <a:lstStyle>
            <a:lvl1pPr algn="ctr">
              <a:defRPr sz="496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5DBD89-3537-A328-8DF2-AB862FA39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078" y="2978352"/>
            <a:ext cx="7560469" cy="1369070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A94C2-A956-EB36-E751-601068FF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45EC-4C40-2F48-9BE1-EBC492D6DB58}" type="datetimeFigureOut">
              <a:rPr lang="en-US" smtClean="0"/>
              <a:t>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307AA-555A-6F2F-D150-0CF29E59B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2B35D-05D7-CDBF-F406-24E1E130D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48304-FEB3-FC42-B4CA-92619C2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07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1243F-2BE4-B34C-A69D-528E706D6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01978-E817-D894-C4DF-9349AFA72F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5B6BA-D453-8F0C-503F-60292F449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45EC-4C40-2F48-9BE1-EBC492D6DB58}" type="datetimeFigureOut">
              <a:rPr lang="en-US" smtClean="0"/>
              <a:t>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FF7B3-9D46-6922-8F79-BA177DBD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47B1B-0E12-72CD-247C-000930B4E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48304-FEB3-FC42-B4CA-92619C2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49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68C1B6-1633-745A-8AA3-74B2642A7B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13947" y="301904"/>
            <a:ext cx="2173635" cy="480552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57D2CA-86D9-B3B1-3216-C4BFC91A8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3043" y="301904"/>
            <a:ext cx="6394896" cy="480552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BFE87-023C-57B7-8189-DD4D12223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45EC-4C40-2F48-9BE1-EBC492D6DB58}" type="datetimeFigureOut">
              <a:rPr lang="en-US" smtClean="0"/>
              <a:t>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932DB-E8AD-0AC5-286B-61725F413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D20A8-F585-EC4F-F569-D62E8C5C7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48304-FEB3-FC42-B4CA-92619C2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15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0873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950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646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72E5-CF68-DED9-1D40-45BF4C595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D6F0D-1481-DFE4-69E8-5F8F6658D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7D105-7067-8A87-93D6-66887B5F2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45EC-4C40-2F48-9BE1-EBC492D6DB58}" type="datetimeFigureOut">
              <a:rPr lang="en-US" smtClean="0"/>
              <a:t>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530B5-DD5B-3681-902F-E54C5D312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D323B-FD03-461E-0C29-DB66F95AC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48304-FEB3-FC42-B4CA-92619C2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60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BFFA7-50A7-C4DE-FA9D-61552FE5E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93" y="1413700"/>
            <a:ext cx="8694539" cy="2358791"/>
          </a:xfrm>
        </p:spPr>
        <p:txBody>
          <a:bodyPr anchor="b"/>
          <a:lstStyle>
            <a:lvl1pPr>
              <a:defRPr sz="496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22684-BD82-90E0-0E7F-D73D71EA9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793" y="3794807"/>
            <a:ext cx="8694539" cy="1240432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26321-DD6D-557D-7798-9B305A37D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45EC-4C40-2F48-9BE1-EBC492D6DB58}" type="datetimeFigureOut">
              <a:rPr lang="en-US" smtClean="0"/>
              <a:t>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55C02-08BA-6785-10B5-430FE582F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FB4F9-88A2-74B6-5070-020034C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48304-FEB3-FC42-B4CA-92619C2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41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A5EFB-BD77-A717-73D4-AB537EA4D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BF418-74A3-3593-EDD9-87AC6D0B1A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043" y="1509521"/>
            <a:ext cx="4284266" cy="35979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DBE5B-F1DA-8095-69BF-7CD879205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3316" y="1509521"/>
            <a:ext cx="4284266" cy="35979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A16AD-DB91-4B94-3D5D-4C9CAD4AC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45EC-4C40-2F48-9BE1-EBC492D6DB58}" type="datetimeFigureOut">
              <a:rPr lang="en-US" smtClean="0"/>
              <a:t>2/7/23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5858B-BDC0-0DC8-714D-BADA691B4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B2741-88BB-39ED-539D-268E531B0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48304-FEB3-FC42-B4CA-92619C2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4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0D13C-C30C-43EF-1526-57B4DF487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301905"/>
            <a:ext cx="8694539" cy="1096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67096-0BBA-B0E1-B539-368887E5A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357" y="1390073"/>
            <a:ext cx="4264576" cy="681253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65295B-8B2C-972C-947F-F7721A822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357" y="2071326"/>
            <a:ext cx="4264576" cy="30466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8320D4-0852-BCAF-8378-3A537DA6EC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316" y="1390073"/>
            <a:ext cx="4285579" cy="681253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67B8B8-0EF2-FE13-B2D7-9EF210A4E9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316" y="2071326"/>
            <a:ext cx="4285579" cy="30466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3AE2B6-E436-6D0D-9374-309376F10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45EC-4C40-2F48-9BE1-EBC492D6DB58}" type="datetimeFigureOut">
              <a:rPr lang="en-US" smtClean="0"/>
              <a:t>2/7/23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96A340-258B-E0CA-ED4B-7A1533553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5B22E4-779B-1E0A-4A73-8F4FA566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48304-FEB3-FC42-B4CA-92619C2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2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0BA0E-87B9-1C16-2983-89C92753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E6F836-5835-4B98-AB24-C0C5DADA2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45EC-4C40-2F48-9BE1-EBC492D6DB58}" type="datetimeFigureOut">
              <a:rPr lang="en-US" smtClean="0"/>
              <a:t>2/7/23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51A33C-AA1C-A12E-D8C1-88D047A41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767D5-6E16-BB6E-3C09-844C5F08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48304-FEB3-FC42-B4CA-92619C2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83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265899-B7E1-5A2F-69B1-12FD3FBB8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45EC-4C40-2F48-9BE1-EBC492D6DB58}" type="datetimeFigureOut">
              <a:rPr lang="en-US" smtClean="0"/>
              <a:t>2/7/23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57A7BD-EDF7-770B-7A96-976F7DCB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227F6-DD82-C753-7A92-E93716E5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48304-FEB3-FC42-B4CA-92619C2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29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52EC3-72E0-1BAF-D90E-FD66A2251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378037"/>
            <a:ext cx="3251264" cy="1323128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77D4A-9E6F-CCED-B08D-7FBE01AA2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579" y="816455"/>
            <a:ext cx="5103316" cy="4029766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850C4B-1AC5-B77B-5975-F4B468540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356" y="1701165"/>
            <a:ext cx="3251264" cy="3151619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C8DD1-701A-0860-2389-B64E810F4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45EC-4C40-2F48-9BE1-EBC492D6DB58}" type="datetimeFigureOut">
              <a:rPr lang="en-US" smtClean="0"/>
              <a:t>2/7/23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E5D9F-A2FD-9D95-2528-E03B30AAA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D0219-D632-44E6-7F58-927F71164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48304-FEB3-FC42-B4CA-92619C2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7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2E4F6-2D88-3C04-E4F0-454B4902F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378037"/>
            <a:ext cx="3251264" cy="1323128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D9EC06-1CBD-47A6-DC25-54F3BDC4FF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5579" y="816455"/>
            <a:ext cx="5103316" cy="4029766"/>
          </a:xfrm>
        </p:spPr>
        <p:txBody>
          <a:bodyPr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D631A4-9111-6640-D414-D75F3D3F0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356" y="1701165"/>
            <a:ext cx="3251264" cy="3151619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8975D-6252-4380-7CCA-0D318391A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45EC-4C40-2F48-9BE1-EBC492D6DB58}" type="datetimeFigureOut">
              <a:rPr lang="en-US" smtClean="0"/>
              <a:t>2/7/23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F69ABB-9851-1430-B129-E0E54E655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96FDC-9F96-CF1A-A00E-DAB5E4BD7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48304-FEB3-FC42-B4CA-92619C2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76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3CFAE1-A3C1-0DBE-281D-4E56F6268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43" y="301905"/>
            <a:ext cx="8694539" cy="109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0FFAD-79E0-C782-46DF-066345CAA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043" y="1509521"/>
            <a:ext cx="8694539" cy="359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222BD-B2B8-4C9F-66E4-CC69A45EA3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043" y="5255760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745EC-4C40-2F48-9BE1-EBC492D6DB58}" type="datetimeFigureOut">
              <a:rPr lang="en-US" smtClean="0"/>
              <a:t>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F0BDA-1947-550B-C849-0BE6B66DA5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9207" y="5255760"/>
            <a:ext cx="340221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7E4DD-3592-FFFA-9EFA-6BBD36D70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9441" y="5255760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48304-FEB3-FC42-B4CA-92619C2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548365194?h=fd99939040&amp;app_id=122963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player.vimeo.com/video/602585477?h=21b575a8b4&amp;app_id=122963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02614709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602614709?h=9db16c5c57&amp;app_id=122963" TargetMode="Externa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548372489?h=c87d269680&amp;app_id=122963" TargetMode="Externa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548368871?h=c109a61194&amp;app_id=122963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Rectangle 539"/>
          <p:cNvSpPr/>
          <p:nvPr/>
        </p:nvSpPr>
        <p:spPr>
          <a:xfrm>
            <a:off x="1225484" y="225720"/>
            <a:ext cx="8346915" cy="94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Age-depth modelling - theory</a:t>
            </a:r>
            <a:endParaRPr lang="en-GB" sz="4400" b="0" strike="noStrike" spc="-1" dirty="0">
              <a:latin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2D4DD6C-0CF6-CC22-B507-D34FA14B55B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529892" y="2290911"/>
            <a:ext cx="3426050" cy="2012148"/>
          </a:xfrm>
          <a:prstGeom prst="rect">
            <a:avLst/>
          </a:prstGeom>
          <a:ln w="0">
            <a:noFill/>
          </a:ln>
        </p:spPr>
      </p:pic>
      <p:pic>
        <p:nvPicPr>
          <p:cNvPr id="5" name="Online Media 1" descr="Lake mud records changes in environments and climate">
            <a:hlinkClick r:id="" action="ppaction://media"/>
            <a:extLst>
              <a:ext uri="{FF2B5EF4-FFF2-40B4-BE49-F238E27FC236}">
                <a16:creationId xmlns:a16="http://schemas.microsoft.com/office/drawing/2014/main" id="{AE404AD8-E423-7706-7A27-034A7B7A591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0589" y="1306820"/>
            <a:ext cx="5970494" cy="3980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_10"/>
          <p:cNvSpPr/>
          <p:nvPr/>
        </p:nvSpPr>
        <p:spPr>
          <a:xfrm>
            <a:off x="2407209" y="1315836"/>
            <a:ext cx="5262227" cy="378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6000"/>
              </a:lnSpc>
              <a:tabLst>
                <a:tab pos="0" algn="l"/>
                <a:tab pos="335925" algn="l"/>
                <a:tab pos="672660" algn="l"/>
                <a:tab pos="1009665" algn="l"/>
                <a:tab pos="1346670" algn="l"/>
                <a:tab pos="1683674" algn="l"/>
                <a:tab pos="2020679" algn="l"/>
                <a:tab pos="2357684" algn="l"/>
                <a:tab pos="2694689" algn="l"/>
                <a:tab pos="3031694" algn="l"/>
                <a:tab pos="3368699" algn="l"/>
                <a:tab pos="3705704" algn="l"/>
                <a:tab pos="4042709" algn="l"/>
                <a:tab pos="4379714" algn="l"/>
                <a:tab pos="4716719" algn="l"/>
                <a:tab pos="5053724" algn="l"/>
                <a:tab pos="5390729" algn="l"/>
                <a:tab pos="5727734" algn="l"/>
                <a:tab pos="6064739" algn="l"/>
                <a:tab pos="6401743" algn="l"/>
                <a:tab pos="6738748" algn="l"/>
              </a:tabLst>
            </a:pPr>
            <a:r>
              <a:rPr lang="en-GB" sz="2475" spc="-1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lang="en-GB" sz="2475" spc="-1">
              <a:latin typeface="Arial"/>
            </a:endParaRPr>
          </a:p>
        </p:txBody>
      </p:sp>
      <p:sp>
        <p:nvSpPr>
          <p:cNvPr id="133" name="CustomShape 2_3"/>
          <p:cNvSpPr/>
          <p:nvPr/>
        </p:nvSpPr>
        <p:spPr>
          <a:xfrm>
            <a:off x="5242336" y="2074912"/>
            <a:ext cx="2629358" cy="23520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302440" indent="-220619"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lang="en-GB" spc="-1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“Classical” age-model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b="1" spc="-1">
                <a:solidFill>
                  <a:srgbClr val="000000"/>
                </a:solidFill>
                <a:latin typeface="Arial"/>
                <a:ea typeface="ＭＳ Ｐゴシック"/>
              </a:rPr>
              <a:t>Linear interpolation</a:t>
            </a:r>
            <a:endParaRPr lang="en-GB" spc="-1">
              <a:latin typeface="Arial"/>
            </a:endParaRPr>
          </a:p>
          <a:p>
            <a:pPr>
              <a:lnSpc>
                <a:spcPct val="99000"/>
              </a:lnSpc>
              <a:spcAft>
                <a:spcPts val="802"/>
              </a:spcAft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FF"/>
                </a:solidFill>
                <a:latin typeface="Arial"/>
                <a:ea typeface="ＭＳ Ｐゴシック"/>
              </a:rPr>
              <a:t>require(clam)</a:t>
            </a:r>
            <a:endParaRPr lang="en-GB" spc="-1">
              <a:latin typeface="Arial"/>
            </a:endParaRPr>
          </a:p>
          <a:p>
            <a:pPr>
              <a:lnSpc>
                <a:spcPct val="99000"/>
              </a:lnSpc>
              <a:spcAft>
                <a:spcPts val="802"/>
              </a:spcAft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FF"/>
                </a:solidFill>
                <a:latin typeface="Arial"/>
                <a:ea typeface="ＭＳ Ｐゴシック"/>
              </a:rPr>
              <a:t>clam()</a:t>
            </a:r>
            <a:endParaRPr lang="en-GB" spc="-1">
              <a:latin typeface="Arial"/>
            </a:endParaRPr>
          </a:p>
        </p:txBody>
      </p:sp>
      <p:pic>
        <p:nvPicPr>
          <p:cNvPr id="134" name="Picture 133"/>
          <p:cNvPicPr/>
          <p:nvPr/>
        </p:nvPicPr>
        <p:blipFill>
          <a:blip r:embed="rId3"/>
          <a:stretch/>
        </p:blipFill>
        <p:spPr>
          <a:xfrm>
            <a:off x="1664606" y="1923691"/>
            <a:ext cx="3373852" cy="294179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_12"/>
          <p:cNvSpPr/>
          <p:nvPr/>
        </p:nvSpPr>
        <p:spPr>
          <a:xfrm>
            <a:off x="2407209" y="1315836"/>
            <a:ext cx="5262227" cy="378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6000"/>
              </a:lnSpc>
              <a:tabLst>
                <a:tab pos="0" algn="l"/>
                <a:tab pos="335925" algn="l"/>
                <a:tab pos="672660" algn="l"/>
                <a:tab pos="1009665" algn="l"/>
                <a:tab pos="1346670" algn="l"/>
                <a:tab pos="1683674" algn="l"/>
                <a:tab pos="2020679" algn="l"/>
                <a:tab pos="2357684" algn="l"/>
                <a:tab pos="2694689" algn="l"/>
                <a:tab pos="3031694" algn="l"/>
                <a:tab pos="3368699" algn="l"/>
                <a:tab pos="3705704" algn="l"/>
                <a:tab pos="4042709" algn="l"/>
                <a:tab pos="4379714" algn="l"/>
                <a:tab pos="4716719" algn="l"/>
                <a:tab pos="5053724" algn="l"/>
                <a:tab pos="5390729" algn="l"/>
                <a:tab pos="5727734" algn="l"/>
                <a:tab pos="6064739" algn="l"/>
                <a:tab pos="6401743" algn="l"/>
                <a:tab pos="6738748" algn="l"/>
              </a:tabLst>
            </a:pPr>
            <a:r>
              <a:rPr lang="en-GB" sz="2475" spc="-1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lang="en-GB" sz="2475" spc="-1">
              <a:latin typeface="Arial"/>
            </a:endParaRPr>
          </a:p>
        </p:txBody>
      </p:sp>
      <p:sp>
        <p:nvSpPr>
          <p:cNvPr id="136" name="CustomShape 2_2"/>
          <p:cNvSpPr/>
          <p:nvPr/>
        </p:nvSpPr>
        <p:spPr>
          <a:xfrm>
            <a:off x="5242336" y="2074912"/>
            <a:ext cx="2629358" cy="23520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302440" indent="-220619"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lang="en-GB" spc="-1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b="1" spc="-1">
                <a:solidFill>
                  <a:srgbClr val="000000"/>
                </a:solidFill>
                <a:latin typeface="Arial"/>
                <a:ea typeface="ＭＳ Ｐゴシック"/>
              </a:rPr>
              <a:t>Linear interpolation</a:t>
            </a:r>
            <a:endParaRPr lang="en-GB" spc="-1">
              <a:latin typeface="Arial"/>
            </a:endParaRPr>
          </a:p>
          <a:p>
            <a:pPr marL="626484" lvl="1" indent="-201447">
              <a:lnSpc>
                <a:spcPct val="99000"/>
              </a:lnSpc>
              <a:spcAft>
                <a:spcPts val="640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z="1575" b="1" spc="-1">
                <a:solidFill>
                  <a:srgbClr val="000000"/>
                </a:solidFill>
                <a:latin typeface="Arial"/>
                <a:ea typeface="ＭＳ Ｐゴシック"/>
              </a:rPr>
              <a:t>date 6 = outlier</a:t>
            </a:r>
            <a:endParaRPr lang="en-GB" sz="1575" spc="-1">
              <a:latin typeface="Arial"/>
            </a:endParaRPr>
          </a:p>
          <a:p>
            <a:pPr>
              <a:lnSpc>
                <a:spcPct val="99000"/>
              </a:lnSpc>
              <a:spcAft>
                <a:spcPts val="802"/>
              </a:spcAft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FF"/>
                </a:solidFill>
                <a:latin typeface="Arial"/>
                <a:ea typeface="ＭＳ Ｐゴシック"/>
              </a:rPr>
              <a:t>clam(outliers=6)</a:t>
            </a:r>
            <a:endParaRPr lang="en-GB" spc="-1">
              <a:latin typeface="Arial"/>
            </a:endParaRPr>
          </a:p>
        </p:txBody>
      </p:sp>
      <p:pic>
        <p:nvPicPr>
          <p:cNvPr id="137" name="Picture 136"/>
          <p:cNvPicPr/>
          <p:nvPr/>
        </p:nvPicPr>
        <p:blipFill>
          <a:blip r:embed="rId3"/>
          <a:stretch/>
        </p:blipFill>
        <p:spPr>
          <a:xfrm>
            <a:off x="1664606" y="1923691"/>
            <a:ext cx="3373852" cy="294179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_14"/>
          <p:cNvSpPr/>
          <p:nvPr/>
        </p:nvSpPr>
        <p:spPr>
          <a:xfrm>
            <a:off x="2407209" y="1315836"/>
            <a:ext cx="5262227" cy="378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6000"/>
              </a:lnSpc>
              <a:tabLst>
                <a:tab pos="0" algn="l"/>
                <a:tab pos="335925" algn="l"/>
                <a:tab pos="672660" algn="l"/>
                <a:tab pos="1009665" algn="l"/>
                <a:tab pos="1346670" algn="l"/>
                <a:tab pos="1683674" algn="l"/>
                <a:tab pos="2020679" algn="l"/>
                <a:tab pos="2357684" algn="l"/>
                <a:tab pos="2694689" algn="l"/>
                <a:tab pos="3031694" algn="l"/>
                <a:tab pos="3368699" algn="l"/>
                <a:tab pos="3705704" algn="l"/>
                <a:tab pos="4042709" algn="l"/>
                <a:tab pos="4379714" algn="l"/>
                <a:tab pos="4716719" algn="l"/>
                <a:tab pos="5053724" algn="l"/>
                <a:tab pos="5390729" algn="l"/>
                <a:tab pos="5727734" algn="l"/>
                <a:tab pos="6064739" algn="l"/>
                <a:tab pos="6401743" algn="l"/>
                <a:tab pos="6738748" algn="l"/>
              </a:tabLst>
            </a:pPr>
            <a:r>
              <a:rPr lang="en-GB" sz="2475" spc="-1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lang="en-GB" sz="2475" spc="-1">
              <a:latin typeface="Arial"/>
            </a:endParaRPr>
          </a:p>
        </p:txBody>
      </p:sp>
      <p:sp>
        <p:nvSpPr>
          <p:cNvPr id="139" name="CustomShape 2_5"/>
          <p:cNvSpPr/>
          <p:nvPr/>
        </p:nvSpPr>
        <p:spPr>
          <a:xfrm>
            <a:off x="5242336" y="2074912"/>
            <a:ext cx="2629358" cy="23520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302440" indent="-220619"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lang="en-GB" spc="-1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b="1" spc="-1">
                <a:solidFill>
                  <a:srgbClr val="000000"/>
                </a:solidFill>
                <a:latin typeface="Arial"/>
                <a:ea typeface="ＭＳ Ｐゴシック"/>
              </a:rPr>
              <a:t>Linear interpolation</a:t>
            </a:r>
            <a:endParaRPr lang="en-GB" spc="-1">
              <a:latin typeface="Arial"/>
            </a:endParaRPr>
          </a:p>
          <a:p>
            <a:pPr marL="626484" lvl="1" indent="-201447">
              <a:lnSpc>
                <a:spcPct val="99000"/>
              </a:lnSpc>
              <a:spcAft>
                <a:spcPts val="640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z="1575" b="1" spc="-1">
                <a:solidFill>
                  <a:srgbClr val="000000"/>
                </a:solidFill>
                <a:latin typeface="Arial"/>
                <a:ea typeface="ＭＳ Ｐゴシック"/>
              </a:rPr>
              <a:t>470 cm = hiatus</a:t>
            </a:r>
            <a:endParaRPr lang="en-GB" sz="1575" spc="-1">
              <a:latin typeface="Arial"/>
            </a:endParaRPr>
          </a:p>
          <a:p>
            <a:pPr>
              <a:lnSpc>
                <a:spcPct val="99000"/>
              </a:lnSpc>
              <a:spcAft>
                <a:spcPts val="802"/>
              </a:spcAft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FF"/>
                </a:solidFill>
                <a:latin typeface="Arial"/>
                <a:ea typeface="ＭＳ Ｐゴシック"/>
              </a:rPr>
              <a:t>clam(hiatus=470)</a:t>
            </a:r>
            <a:endParaRPr lang="en-GB" spc="-1">
              <a:latin typeface="Arial"/>
            </a:endParaRPr>
          </a:p>
        </p:txBody>
      </p:sp>
      <p:pic>
        <p:nvPicPr>
          <p:cNvPr id="140" name="Picture 139"/>
          <p:cNvPicPr/>
          <p:nvPr/>
        </p:nvPicPr>
        <p:blipFill>
          <a:blip r:embed="rId3"/>
          <a:stretch/>
        </p:blipFill>
        <p:spPr>
          <a:xfrm>
            <a:off x="1664606" y="1923691"/>
            <a:ext cx="3373852" cy="294179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_16"/>
          <p:cNvSpPr/>
          <p:nvPr/>
        </p:nvSpPr>
        <p:spPr>
          <a:xfrm>
            <a:off x="2407209" y="1315836"/>
            <a:ext cx="5262227" cy="378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6000"/>
              </a:lnSpc>
              <a:tabLst>
                <a:tab pos="0" algn="l"/>
                <a:tab pos="335925" algn="l"/>
                <a:tab pos="672660" algn="l"/>
                <a:tab pos="1009665" algn="l"/>
                <a:tab pos="1346670" algn="l"/>
                <a:tab pos="1683674" algn="l"/>
                <a:tab pos="2020679" algn="l"/>
                <a:tab pos="2357684" algn="l"/>
                <a:tab pos="2694689" algn="l"/>
                <a:tab pos="3031694" algn="l"/>
                <a:tab pos="3368699" algn="l"/>
                <a:tab pos="3705704" algn="l"/>
                <a:tab pos="4042709" algn="l"/>
                <a:tab pos="4379714" algn="l"/>
                <a:tab pos="4716719" algn="l"/>
                <a:tab pos="5053724" algn="l"/>
                <a:tab pos="5390729" algn="l"/>
                <a:tab pos="5727734" algn="l"/>
                <a:tab pos="6064739" algn="l"/>
                <a:tab pos="6401743" algn="l"/>
                <a:tab pos="6738748" algn="l"/>
              </a:tabLst>
            </a:pPr>
            <a:r>
              <a:rPr lang="en-GB" sz="2475" spc="-1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lang="en-GB" sz="2475" spc="-1">
              <a:latin typeface="Arial"/>
            </a:endParaRPr>
          </a:p>
        </p:txBody>
      </p:sp>
      <p:sp>
        <p:nvSpPr>
          <p:cNvPr id="142" name="CustomShape 2_4"/>
          <p:cNvSpPr/>
          <p:nvPr/>
        </p:nvSpPr>
        <p:spPr>
          <a:xfrm>
            <a:off x="5242336" y="2074912"/>
            <a:ext cx="2629358" cy="23520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302440" indent="-220619"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lang="en-GB" spc="-1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b="1" spc="-1">
                <a:solidFill>
                  <a:srgbClr val="000000"/>
                </a:solidFill>
                <a:latin typeface="Arial"/>
                <a:ea typeface="ＭＳ Ｐゴシック"/>
              </a:rPr>
              <a:t>Linear regression</a:t>
            </a:r>
            <a:endParaRPr lang="en-GB" spc="-1">
              <a:latin typeface="Arial"/>
            </a:endParaRPr>
          </a:p>
          <a:p>
            <a:pPr marL="626484" lvl="1" indent="-201447">
              <a:lnSpc>
                <a:spcPct val="99000"/>
              </a:lnSpc>
              <a:spcAft>
                <a:spcPts val="640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z="1575" b="1" spc="-1">
                <a:solidFill>
                  <a:srgbClr val="000000"/>
                </a:solidFill>
                <a:latin typeface="Arial"/>
                <a:ea typeface="ＭＳ Ｐゴシック"/>
              </a:rPr>
              <a:t>470 cm = hiatus</a:t>
            </a:r>
            <a:endParaRPr lang="en-GB" sz="1575" spc="-1">
              <a:latin typeface="Arial"/>
            </a:endParaRPr>
          </a:p>
          <a:p>
            <a:pPr>
              <a:lnSpc>
                <a:spcPct val="99000"/>
              </a:lnSpc>
              <a:spcAft>
                <a:spcPts val="802"/>
              </a:spcAft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FF"/>
                </a:solidFill>
                <a:latin typeface="Arial"/>
                <a:ea typeface="ＭＳ Ｐゴシック"/>
              </a:rPr>
              <a:t>clam(,2, outliers=6)</a:t>
            </a:r>
            <a:endParaRPr lang="en-GB" spc="-1">
              <a:latin typeface="Arial"/>
            </a:endParaRPr>
          </a:p>
        </p:txBody>
      </p:sp>
      <p:pic>
        <p:nvPicPr>
          <p:cNvPr id="143" name="Picture 142"/>
          <p:cNvPicPr/>
          <p:nvPr/>
        </p:nvPicPr>
        <p:blipFill>
          <a:blip r:embed="rId3"/>
          <a:stretch/>
        </p:blipFill>
        <p:spPr>
          <a:xfrm>
            <a:off x="1664606" y="1923691"/>
            <a:ext cx="3373852" cy="294179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_18"/>
          <p:cNvSpPr/>
          <p:nvPr/>
        </p:nvSpPr>
        <p:spPr>
          <a:xfrm>
            <a:off x="2407209" y="1315836"/>
            <a:ext cx="5262227" cy="378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6000"/>
              </a:lnSpc>
              <a:tabLst>
                <a:tab pos="0" algn="l"/>
                <a:tab pos="335925" algn="l"/>
                <a:tab pos="672660" algn="l"/>
                <a:tab pos="1009665" algn="l"/>
                <a:tab pos="1346670" algn="l"/>
                <a:tab pos="1683674" algn="l"/>
                <a:tab pos="2020679" algn="l"/>
                <a:tab pos="2357684" algn="l"/>
                <a:tab pos="2694689" algn="l"/>
                <a:tab pos="3031694" algn="l"/>
                <a:tab pos="3368699" algn="l"/>
                <a:tab pos="3705704" algn="l"/>
                <a:tab pos="4042709" algn="l"/>
                <a:tab pos="4379714" algn="l"/>
                <a:tab pos="4716719" algn="l"/>
                <a:tab pos="5053724" algn="l"/>
                <a:tab pos="5390729" algn="l"/>
                <a:tab pos="5727734" algn="l"/>
                <a:tab pos="6064739" algn="l"/>
                <a:tab pos="6401743" algn="l"/>
                <a:tab pos="6738748" algn="l"/>
              </a:tabLst>
            </a:pPr>
            <a:r>
              <a:rPr lang="en-GB" sz="2475" spc="-1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lang="en-GB" sz="2475" spc="-1">
              <a:latin typeface="Arial"/>
            </a:endParaRPr>
          </a:p>
        </p:txBody>
      </p:sp>
      <p:sp>
        <p:nvSpPr>
          <p:cNvPr id="145" name="CustomShape 2_7"/>
          <p:cNvSpPr/>
          <p:nvPr/>
        </p:nvSpPr>
        <p:spPr>
          <a:xfrm>
            <a:off x="5242336" y="2074912"/>
            <a:ext cx="3308233" cy="23520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302440" indent="-220619"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lang="en-GB" spc="-1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b="1" spc="-1">
                <a:solidFill>
                  <a:srgbClr val="000000"/>
                </a:solidFill>
                <a:latin typeface="Arial"/>
                <a:ea typeface="ＭＳ Ｐゴシック"/>
              </a:rPr>
              <a:t>Polynomial regression</a:t>
            </a:r>
            <a:endParaRPr lang="en-GB" spc="-1">
              <a:latin typeface="Arial"/>
            </a:endParaRPr>
          </a:p>
          <a:p>
            <a:pPr marL="626484" lvl="1" indent="-201447">
              <a:lnSpc>
                <a:spcPct val="99000"/>
              </a:lnSpc>
              <a:spcAft>
                <a:spcPts val="640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z="1575" b="1" spc="-1">
                <a:solidFill>
                  <a:srgbClr val="000000"/>
                </a:solidFill>
                <a:latin typeface="Arial"/>
                <a:ea typeface="ＭＳ Ｐゴシック"/>
              </a:rPr>
              <a:t>470 cm = hiatus</a:t>
            </a:r>
            <a:endParaRPr lang="en-GB" sz="1575" spc="-1">
              <a:latin typeface="Arial"/>
            </a:endParaRPr>
          </a:p>
          <a:p>
            <a:pPr marL="626484" lvl="1" indent="-201447">
              <a:lnSpc>
                <a:spcPct val="99000"/>
              </a:lnSpc>
              <a:spcAft>
                <a:spcPts val="640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z="1575" b="1" spc="-1">
                <a:solidFill>
                  <a:srgbClr val="000000"/>
                </a:solidFill>
                <a:latin typeface="Arial"/>
                <a:ea typeface="ＭＳ Ｐゴシック"/>
              </a:rPr>
              <a:t>second degree</a:t>
            </a:r>
            <a:endParaRPr lang="en-GB" sz="1575" spc="-1">
              <a:latin typeface="Arial"/>
            </a:endParaRPr>
          </a:p>
          <a:p>
            <a:pPr>
              <a:lnSpc>
                <a:spcPct val="99000"/>
              </a:lnSpc>
              <a:spcAft>
                <a:spcPts val="802"/>
              </a:spcAft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FF"/>
                </a:solidFill>
                <a:latin typeface="Arial"/>
                <a:ea typeface="ＭＳ Ｐゴシック"/>
              </a:rPr>
              <a:t>clam(,2,2,hiatus=470)</a:t>
            </a:r>
            <a:endParaRPr lang="en-GB" spc="-1">
              <a:latin typeface="Arial"/>
            </a:endParaRPr>
          </a:p>
        </p:txBody>
      </p:sp>
      <p:pic>
        <p:nvPicPr>
          <p:cNvPr id="146" name="Picture 145"/>
          <p:cNvPicPr/>
          <p:nvPr/>
        </p:nvPicPr>
        <p:blipFill>
          <a:blip r:embed="rId3"/>
          <a:stretch/>
        </p:blipFill>
        <p:spPr>
          <a:xfrm>
            <a:off x="1664606" y="1923691"/>
            <a:ext cx="3373852" cy="294179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_66"/>
          <p:cNvSpPr/>
          <p:nvPr/>
        </p:nvSpPr>
        <p:spPr>
          <a:xfrm>
            <a:off x="2407209" y="1315836"/>
            <a:ext cx="5262227" cy="378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6000"/>
              </a:lnSpc>
              <a:tabLst>
                <a:tab pos="0" algn="l"/>
                <a:tab pos="335925" algn="l"/>
                <a:tab pos="672660" algn="l"/>
                <a:tab pos="1009665" algn="l"/>
                <a:tab pos="1346670" algn="l"/>
                <a:tab pos="1683674" algn="l"/>
                <a:tab pos="2020679" algn="l"/>
                <a:tab pos="2357684" algn="l"/>
                <a:tab pos="2694689" algn="l"/>
                <a:tab pos="3031694" algn="l"/>
                <a:tab pos="3368699" algn="l"/>
                <a:tab pos="3705704" algn="l"/>
                <a:tab pos="4042709" algn="l"/>
                <a:tab pos="4379714" algn="l"/>
                <a:tab pos="4716719" algn="l"/>
                <a:tab pos="5053724" algn="l"/>
                <a:tab pos="5390729" algn="l"/>
                <a:tab pos="5727734" algn="l"/>
                <a:tab pos="6064739" algn="l"/>
                <a:tab pos="6401743" algn="l"/>
                <a:tab pos="6738748" algn="l"/>
              </a:tabLst>
            </a:pPr>
            <a:r>
              <a:rPr lang="en-GB" sz="2475" spc="-1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lang="en-GB" sz="2475" spc="-1">
              <a:latin typeface="Arial"/>
            </a:endParaRPr>
          </a:p>
        </p:txBody>
      </p:sp>
      <p:sp>
        <p:nvSpPr>
          <p:cNvPr id="148" name="CustomShape 2_30"/>
          <p:cNvSpPr/>
          <p:nvPr/>
        </p:nvSpPr>
        <p:spPr>
          <a:xfrm>
            <a:off x="5242336" y="2074912"/>
            <a:ext cx="3308233" cy="23520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302440" indent="-220619"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lang="en-GB" spc="-1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b="1" spc="-1">
                <a:solidFill>
                  <a:srgbClr val="000000"/>
                </a:solidFill>
                <a:latin typeface="Arial"/>
                <a:ea typeface="ＭＳ Ｐゴシック"/>
              </a:rPr>
              <a:t>Polynomial regression</a:t>
            </a:r>
            <a:endParaRPr lang="en-GB" spc="-1">
              <a:latin typeface="Arial"/>
            </a:endParaRPr>
          </a:p>
          <a:p>
            <a:pPr marL="626484" lvl="1" indent="-201447">
              <a:lnSpc>
                <a:spcPct val="99000"/>
              </a:lnSpc>
              <a:spcAft>
                <a:spcPts val="640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z="1575" b="1" spc="-1">
                <a:solidFill>
                  <a:srgbClr val="000000"/>
                </a:solidFill>
                <a:latin typeface="Arial"/>
                <a:ea typeface="ＭＳ Ｐゴシック"/>
              </a:rPr>
              <a:t>470 cm = hiatus</a:t>
            </a:r>
            <a:endParaRPr lang="en-GB" sz="1575" spc="-1">
              <a:latin typeface="Arial"/>
            </a:endParaRPr>
          </a:p>
          <a:p>
            <a:pPr marL="626484" lvl="1" indent="-201447">
              <a:lnSpc>
                <a:spcPct val="99000"/>
              </a:lnSpc>
              <a:spcAft>
                <a:spcPts val="640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z="1575" b="1" spc="-1">
                <a:solidFill>
                  <a:srgbClr val="000000"/>
                </a:solidFill>
                <a:latin typeface="Arial"/>
                <a:ea typeface="ＭＳ Ｐゴシック"/>
              </a:rPr>
              <a:t>third degree</a:t>
            </a:r>
            <a:endParaRPr lang="en-GB" sz="1575" spc="-1">
              <a:latin typeface="Arial"/>
            </a:endParaRPr>
          </a:p>
          <a:p>
            <a:pPr>
              <a:lnSpc>
                <a:spcPct val="99000"/>
              </a:lnSpc>
              <a:spcAft>
                <a:spcPts val="802"/>
              </a:spcAft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FF"/>
                </a:solidFill>
                <a:latin typeface="Arial"/>
                <a:ea typeface="ＭＳ Ｐゴシック"/>
              </a:rPr>
              <a:t>clam(,2,3,hiatus=470)</a:t>
            </a:r>
            <a:endParaRPr lang="en-GB" spc="-1">
              <a:latin typeface="Arial"/>
            </a:endParaRPr>
          </a:p>
        </p:txBody>
      </p:sp>
      <p:pic>
        <p:nvPicPr>
          <p:cNvPr id="149" name="Picture 148"/>
          <p:cNvPicPr/>
          <p:nvPr/>
        </p:nvPicPr>
        <p:blipFill>
          <a:blip r:embed="rId3"/>
          <a:stretch/>
        </p:blipFill>
        <p:spPr>
          <a:xfrm>
            <a:off x="1664606" y="1923691"/>
            <a:ext cx="3373852" cy="294179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_20"/>
          <p:cNvSpPr/>
          <p:nvPr/>
        </p:nvSpPr>
        <p:spPr>
          <a:xfrm>
            <a:off x="2407209" y="1315836"/>
            <a:ext cx="5262227" cy="378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6000"/>
              </a:lnSpc>
              <a:tabLst>
                <a:tab pos="0" algn="l"/>
                <a:tab pos="335925" algn="l"/>
                <a:tab pos="672660" algn="l"/>
                <a:tab pos="1009665" algn="l"/>
                <a:tab pos="1346670" algn="l"/>
                <a:tab pos="1683674" algn="l"/>
                <a:tab pos="2020679" algn="l"/>
                <a:tab pos="2357684" algn="l"/>
                <a:tab pos="2694689" algn="l"/>
                <a:tab pos="3031694" algn="l"/>
                <a:tab pos="3368699" algn="l"/>
                <a:tab pos="3705704" algn="l"/>
                <a:tab pos="4042709" algn="l"/>
                <a:tab pos="4379714" algn="l"/>
                <a:tab pos="4716719" algn="l"/>
                <a:tab pos="5053724" algn="l"/>
                <a:tab pos="5390729" algn="l"/>
                <a:tab pos="5727734" algn="l"/>
                <a:tab pos="6064739" algn="l"/>
                <a:tab pos="6401743" algn="l"/>
                <a:tab pos="6738748" algn="l"/>
              </a:tabLst>
            </a:pPr>
            <a:r>
              <a:rPr lang="en-GB" sz="2475" spc="-1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lang="en-GB" sz="2475" spc="-1">
              <a:latin typeface="Arial"/>
            </a:endParaRPr>
          </a:p>
        </p:txBody>
      </p:sp>
      <p:sp>
        <p:nvSpPr>
          <p:cNvPr id="151" name="CustomShape 2_6"/>
          <p:cNvSpPr/>
          <p:nvPr/>
        </p:nvSpPr>
        <p:spPr>
          <a:xfrm>
            <a:off x="5242336" y="2074912"/>
            <a:ext cx="2629358" cy="23520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302440" indent="-220619"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lang="en-GB" spc="-1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b="1" spc="-1">
                <a:solidFill>
                  <a:srgbClr val="000000"/>
                </a:solidFill>
                <a:latin typeface="Arial"/>
                <a:ea typeface="ＭＳ Ｐゴシック"/>
              </a:rPr>
              <a:t>Smooth spline</a:t>
            </a:r>
            <a:endParaRPr lang="en-GB" spc="-1">
              <a:latin typeface="Arial"/>
            </a:endParaRPr>
          </a:p>
          <a:p>
            <a:pPr>
              <a:lnSpc>
                <a:spcPct val="99000"/>
              </a:lnSpc>
              <a:spcAft>
                <a:spcPts val="802"/>
              </a:spcAft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FF"/>
                </a:solidFill>
                <a:latin typeface="Arial"/>
                <a:ea typeface="ＭＳ Ｐゴシック"/>
              </a:rPr>
              <a:t>clam(,4)</a:t>
            </a:r>
            <a:endParaRPr lang="en-GB" spc="-1">
              <a:latin typeface="Arial"/>
            </a:endParaRPr>
          </a:p>
        </p:txBody>
      </p:sp>
      <p:pic>
        <p:nvPicPr>
          <p:cNvPr id="152" name="Picture 151"/>
          <p:cNvPicPr/>
          <p:nvPr/>
        </p:nvPicPr>
        <p:blipFill>
          <a:blip r:embed="rId3"/>
          <a:stretch/>
        </p:blipFill>
        <p:spPr>
          <a:xfrm>
            <a:off x="1664606" y="1923691"/>
            <a:ext cx="3373852" cy="294179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4"/>
          <p:cNvPicPr/>
          <p:nvPr/>
        </p:nvPicPr>
        <p:blipFill>
          <a:blip r:embed="rId2"/>
          <a:stretch/>
        </p:blipFill>
        <p:spPr>
          <a:xfrm>
            <a:off x="1745617" y="1317456"/>
            <a:ext cx="2293701" cy="3056828"/>
          </a:xfrm>
          <a:prstGeom prst="rect">
            <a:avLst/>
          </a:prstGeom>
          <a:ln w="0">
            <a:noFill/>
          </a:ln>
        </p:spPr>
      </p:pic>
      <p:pic>
        <p:nvPicPr>
          <p:cNvPr id="154" name="Picture 6_0"/>
          <p:cNvPicPr/>
          <p:nvPr/>
        </p:nvPicPr>
        <p:blipFill>
          <a:blip r:embed="rId3"/>
          <a:stretch/>
        </p:blipFill>
        <p:spPr>
          <a:xfrm>
            <a:off x="5715172" y="1310435"/>
            <a:ext cx="2729002" cy="3064119"/>
          </a:xfrm>
          <a:prstGeom prst="rect">
            <a:avLst/>
          </a:prstGeom>
          <a:ln w="0">
            <a:noFill/>
          </a:ln>
        </p:spPr>
      </p:pic>
      <p:pic>
        <p:nvPicPr>
          <p:cNvPr id="155" name="Picture 1_1"/>
          <p:cNvPicPr/>
          <p:nvPr/>
        </p:nvPicPr>
        <p:blipFill>
          <a:blip r:embed="rId4"/>
          <a:stretch/>
        </p:blipFill>
        <p:spPr>
          <a:xfrm>
            <a:off x="4117359" y="2932282"/>
            <a:ext cx="1572160" cy="1397176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_22"/>
          <p:cNvSpPr/>
          <p:nvPr/>
        </p:nvSpPr>
        <p:spPr>
          <a:xfrm>
            <a:off x="2407209" y="1315836"/>
            <a:ext cx="5262227" cy="378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6000"/>
              </a:lnSpc>
              <a:tabLst>
                <a:tab pos="0" algn="l"/>
                <a:tab pos="335925" algn="l"/>
                <a:tab pos="672660" algn="l"/>
                <a:tab pos="1009665" algn="l"/>
                <a:tab pos="1346670" algn="l"/>
                <a:tab pos="1683674" algn="l"/>
                <a:tab pos="2020679" algn="l"/>
                <a:tab pos="2357684" algn="l"/>
                <a:tab pos="2694689" algn="l"/>
                <a:tab pos="3031694" algn="l"/>
                <a:tab pos="3368699" algn="l"/>
                <a:tab pos="3705704" algn="l"/>
                <a:tab pos="4042709" algn="l"/>
                <a:tab pos="4379714" algn="l"/>
                <a:tab pos="4716719" algn="l"/>
                <a:tab pos="5053724" algn="l"/>
                <a:tab pos="5390729" algn="l"/>
                <a:tab pos="5727734" algn="l"/>
                <a:tab pos="6064739" algn="l"/>
                <a:tab pos="6401743" algn="l"/>
                <a:tab pos="6738748" algn="l"/>
              </a:tabLst>
            </a:pPr>
            <a:r>
              <a:rPr lang="en-GB" sz="2475" spc="-1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lang="en-GB" sz="2475" spc="-1">
              <a:latin typeface="Arial"/>
            </a:endParaRPr>
          </a:p>
        </p:txBody>
      </p:sp>
      <p:sp>
        <p:nvSpPr>
          <p:cNvPr id="157" name="CustomShape 2_9"/>
          <p:cNvSpPr/>
          <p:nvPr/>
        </p:nvSpPr>
        <p:spPr>
          <a:xfrm>
            <a:off x="5242336" y="2074912"/>
            <a:ext cx="2629358" cy="23520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302440" indent="-220619"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lang="en-GB" spc="-1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b="1" spc="-1">
                <a:solidFill>
                  <a:srgbClr val="000000"/>
                </a:solidFill>
                <a:latin typeface="Arial"/>
                <a:ea typeface="ＭＳ Ｐゴシック"/>
              </a:rPr>
              <a:t>Smooth spline</a:t>
            </a:r>
            <a:endParaRPr lang="en-GB" spc="-1">
              <a:latin typeface="Arial"/>
            </a:endParaRPr>
          </a:p>
          <a:p>
            <a:pPr marL="626484" lvl="1" indent="-201447">
              <a:lnSpc>
                <a:spcPct val="99000"/>
              </a:lnSpc>
              <a:spcAft>
                <a:spcPts val="640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z="1575" b="1" spc="-1">
                <a:solidFill>
                  <a:srgbClr val="000000"/>
                </a:solidFill>
                <a:latin typeface="Arial"/>
                <a:ea typeface="ＭＳ Ｐゴシック"/>
              </a:rPr>
              <a:t>date 6 = outlier</a:t>
            </a:r>
            <a:endParaRPr lang="en-GB" sz="1575" spc="-1">
              <a:latin typeface="Arial"/>
            </a:endParaRPr>
          </a:p>
          <a:p>
            <a:pPr>
              <a:lnSpc>
                <a:spcPct val="99000"/>
              </a:lnSpc>
              <a:spcAft>
                <a:spcPts val="802"/>
              </a:spcAft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FF"/>
                </a:solidFill>
                <a:latin typeface="Arial"/>
                <a:ea typeface="ＭＳ Ｐゴシック"/>
              </a:rPr>
              <a:t>clam(,4, outliers=6)</a:t>
            </a:r>
            <a:endParaRPr lang="en-GB" spc="-1">
              <a:latin typeface="Arial"/>
            </a:endParaRPr>
          </a:p>
        </p:txBody>
      </p:sp>
      <p:pic>
        <p:nvPicPr>
          <p:cNvPr id="158" name="Picture 157"/>
          <p:cNvPicPr/>
          <p:nvPr/>
        </p:nvPicPr>
        <p:blipFill>
          <a:blip r:embed="rId3"/>
          <a:stretch/>
        </p:blipFill>
        <p:spPr>
          <a:xfrm>
            <a:off x="1664606" y="1923691"/>
            <a:ext cx="3373852" cy="294179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_24"/>
          <p:cNvSpPr/>
          <p:nvPr/>
        </p:nvSpPr>
        <p:spPr>
          <a:xfrm>
            <a:off x="2407209" y="1315836"/>
            <a:ext cx="5262227" cy="378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6000"/>
              </a:lnSpc>
              <a:tabLst>
                <a:tab pos="0" algn="l"/>
                <a:tab pos="335925" algn="l"/>
                <a:tab pos="672660" algn="l"/>
                <a:tab pos="1009665" algn="l"/>
                <a:tab pos="1346670" algn="l"/>
                <a:tab pos="1683674" algn="l"/>
                <a:tab pos="2020679" algn="l"/>
                <a:tab pos="2357684" algn="l"/>
                <a:tab pos="2694689" algn="l"/>
                <a:tab pos="3031694" algn="l"/>
                <a:tab pos="3368699" algn="l"/>
                <a:tab pos="3705704" algn="l"/>
                <a:tab pos="4042709" algn="l"/>
                <a:tab pos="4379714" algn="l"/>
                <a:tab pos="4716719" algn="l"/>
                <a:tab pos="5053724" algn="l"/>
                <a:tab pos="5390729" algn="l"/>
                <a:tab pos="5727734" algn="l"/>
                <a:tab pos="6064739" algn="l"/>
                <a:tab pos="6401743" algn="l"/>
                <a:tab pos="6738748" algn="l"/>
              </a:tabLst>
            </a:pPr>
            <a:r>
              <a:rPr lang="en-GB" sz="2475" spc="-1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lang="en-GB" sz="2475" spc="-1">
              <a:latin typeface="Arial"/>
            </a:endParaRPr>
          </a:p>
        </p:txBody>
      </p:sp>
      <p:sp>
        <p:nvSpPr>
          <p:cNvPr id="160" name="CustomShape 2_8"/>
          <p:cNvSpPr/>
          <p:nvPr/>
        </p:nvSpPr>
        <p:spPr>
          <a:xfrm>
            <a:off x="5242336" y="2074912"/>
            <a:ext cx="2629358" cy="23520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302440" indent="-220619"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lang="en-GB" spc="-1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b="1" spc="-1">
                <a:solidFill>
                  <a:srgbClr val="000000"/>
                </a:solidFill>
                <a:latin typeface="Arial"/>
                <a:ea typeface="ＭＳ Ｐゴシック"/>
              </a:rPr>
              <a:t>Smooth spline</a:t>
            </a:r>
            <a:endParaRPr lang="en-GB" spc="-1">
              <a:latin typeface="Arial"/>
            </a:endParaRPr>
          </a:p>
          <a:p>
            <a:pPr marL="626484" lvl="1" indent="-201447">
              <a:lnSpc>
                <a:spcPct val="99000"/>
              </a:lnSpc>
              <a:spcAft>
                <a:spcPts val="640"/>
              </a:spcAft>
              <a:buClr>
                <a:srgbClr val="000000"/>
              </a:buClr>
              <a:buSzPct val="75000"/>
              <a:buFont typeface="Symbol"/>
              <a:buChar char="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z="1575" b="1" spc="-1">
                <a:solidFill>
                  <a:srgbClr val="000000"/>
                </a:solidFill>
                <a:latin typeface="Arial"/>
                <a:ea typeface="ＭＳ Ｐゴシック"/>
              </a:rPr>
              <a:t>470 cm = hiatus</a:t>
            </a:r>
            <a:endParaRPr lang="en-GB" sz="1575" spc="-1">
              <a:latin typeface="Arial"/>
            </a:endParaRPr>
          </a:p>
          <a:p>
            <a:pPr>
              <a:lnSpc>
                <a:spcPct val="99000"/>
              </a:lnSpc>
              <a:spcAft>
                <a:spcPts val="802"/>
              </a:spcAft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FF"/>
                </a:solidFill>
                <a:latin typeface="Arial"/>
                <a:ea typeface="ＭＳ Ｐゴシック"/>
              </a:rPr>
              <a:t>clam(,4, hiatus=470)</a:t>
            </a:r>
            <a:endParaRPr lang="en-GB" spc="-1">
              <a:latin typeface="Arial"/>
            </a:endParaRPr>
          </a:p>
        </p:txBody>
      </p:sp>
      <p:pic>
        <p:nvPicPr>
          <p:cNvPr id="161" name="Picture 160"/>
          <p:cNvPicPr/>
          <p:nvPr/>
        </p:nvPicPr>
        <p:blipFill>
          <a:blip r:embed="rId3"/>
          <a:stretch/>
        </p:blipFill>
        <p:spPr>
          <a:xfrm>
            <a:off x="1664606" y="1923691"/>
            <a:ext cx="3373852" cy="294179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tails are in the caption following the image">
            <a:extLst>
              <a:ext uri="{FF2B5EF4-FFF2-40B4-BE49-F238E27FC236}">
                <a16:creationId xmlns:a16="http://schemas.microsoft.com/office/drawing/2014/main" id="{1C42DA3C-FC36-BCD7-3C2D-BC91F2C37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045" y="57974"/>
            <a:ext cx="8260810" cy="515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3F1292-2E72-F101-AAA5-2CDA6036D72D}"/>
              </a:ext>
            </a:extLst>
          </p:cNvPr>
          <p:cNvSpPr txBox="1"/>
          <p:nvPr/>
        </p:nvSpPr>
        <p:spPr>
          <a:xfrm>
            <a:off x="3261675" y="5301218"/>
            <a:ext cx="6893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Jansen et al. (2023) </a:t>
            </a:r>
            <a:r>
              <a:rPr lang="en-US" i="1" dirty="0"/>
              <a:t>Boreas</a:t>
            </a:r>
            <a:r>
              <a:rPr lang="en-US" dirty="0"/>
              <a:t> doi:10.1111/bor.12609</a:t>
            </a:r>
          </a:p>
        </p:txBody>
      </p:sp>
    </p:spTree>
    <p:extLst>
      <p:ext uri="{BB962C8B-B14F-4D97-AF65-F5344CB8AC3E}">
        <p14:creationId xmlns:p14="http://schemas.microsoft.com/office/powerpoint/2010/main" val="558483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"/>
          <p:cNvPicPr/>
          <p:nvPr/>
        </p:nvPicPr>
        <p:blipFill>
          <a:blip r:embed="rId3"/>
          <a:stretch/>
        </p:blipFill>
        <p:spPr>
          <a:xfrm>
            <a:off x="3832739" y="1320485"/>
            <a:ext cx="2464365" cy="3081131"/>
          </a:xfrm>
          <a:prstGeom prst="rect">
            <a:avLst/>
          </a:prstGeom>
          <a:ln w="0"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2447985" y="4536905"/>
            <a:ext cx="2632328" cy="19361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7" tIns="25384" rIns="50767" bIns="25384">
            <a:noAutofit/>
          </a:bodyPr>
          <a:lstStyle/>
          <a:p>
            <a:pPr>
              <a:tabLst>
                <a:tab pos="0" algn="l"/>
                <a:tab pos="335925" algn="l"/>
                <a:tab pos="672660" algn="l"/>
                <a:tab pos="1009665" algn="l"/>
                <a:tab pos="1346670" algn="l"/>
                <a:tab pos="1683674" algn="l"/>
                <a:tab pos="2020679" algn="l"/>
                <a:tab pos="2357684" algn="l"/>
                <a:tab pos="2694689" algn="l"/>
                <a:tab pos="3031694" algn="l"/>
                <a:tab pos="3368699" algn="l"/>
                <a:tab pos="3705704" algn="l"/>
                <a:tab pos="4042709" algn="l"/>
                <a:tab pos="4379714" algn="l"/>
                <a:tab pos="4716719" algn="l"/>
                <a:tab pos="5053724" algn="l"/>
                <a:tab pos="5390729" algn="l"/>
                <a:tab pos="5727734" algn="l"/>
                <a:tab pos="6064739" algn="l"/>
                <a:tab pos="6401743" algn="l"/>
                <a:tab pos="6738748" algn="l"/>
              </a:tabLst>
            </a:pPr>
            <a:r>
              <a:rPr lang="en-GB" sz="1013" spc="-1">
                <a:solidFill>
                  <a:srgbClr val="000000"/>
                </a:solidFill>
                <a:latin typeface="Arial"/>
                <a:ea typeface="ＭＳ Ｐゴシック"/>
              </a:rPr>
              <a:t>Jason Salavon      100 Special Moments</a:t>
            </a:r>
            <a:endParaRPr lang="en-GB" sz="1013" spc="-1"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1"/>
          <p:cNvPicPr/>
          <p:nvPr/>
        </p:nvPicPr>
        <p:blipFill>
          <a:blip r:embed="rId3"/>
          <a:stretch/>
        </p:blipFill>
        <p:spPr>
          <a:xfrm>
            <a:off x="3048009" y="938382"/>
            <a:ext cx="1914298" cy="3820765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2"/>
          <p:cNvPicPr/>
          <p:nvPr/>
        </p:nvPicPr>
        <p:blipFill>
          <a:blip r:embed="rId4"/>
          <a:stretch/>
        </p:blipFill>
        <p:spPr>
          <a:xfrm>
            <a:off x="5114069" y="931091"/>
            <a:ext cx="1646420" cy="3820765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icture 4_0"/>
          <p:cNvPicPr/>
          <p:nvPr/>
        </p:nvPicPr>
        <p:blipFill>
          <a:blip r:embed="rId2"/>
          <a:stretch/>
        </p:blipFill>
        <p:spPr>
          <a:xfrm>
            <a:off x="2495160" y="929880"/>
            <a:ext cx="5168160" cy="3876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Picture 2_4"/>
          <p:cNvPicPr/>
          <p:nvPr/>
        </p:nvPicPr>
        <p:blipFill>
          <a:blip r:embed="rId2"/>
          <a:stretch/>
        </p:blipFill>
        <p:spPr>
          <a:xfrm>
            <a:off x="2495160" y="929880"/>
            <a:ext cx="5168160" cy="3876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1_2"/>
          <p:cNvPicPr/>
          <p:nvPr/>
        </p:nvPicPr>
        <p:blipFill>
          <a:blip r:embed="rId3"/>
          <a:stretch/>
        </p:blipFill>
        <p:spPr>
          <a:xfrm>
            <a:off x="5032080" y="2122920"/>
            <a:ext cx="3598200" cy="2698920"/>
          </a:xfrm>
          <a:prstGeom prst="rect">
            <a:avLst/>
          </a:prstGeom>
          <a:ln w="0">
            <a:noFill/>
          </a:ln>
        </p:spPr>
      </p:pic>
      <p:sp>
        <p:nvSpPr>
          <p:cNvPr id="278" name="CustomShape 1_32"/>
          <p:cNvSpPr/>
          <p:nvPr/>
        </p:nvSpPr>
        <p:spPr>
          <a:xfrm>
            <a:off x="1638000" y="866520"/>
            <a:ext cx="6800400" cy="73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5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en-GB" sz="3309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Stratigraphic order dates</a:t>
            </a:r>
            <a:endParaRPr lang="en-GB" sz="3309" b="0" strike="noStrike" spc="-1">
              <a:latin typeface="Arial"/>
            </a:endParaRPr>
          </a:p>
        </p:txBody>
      </p:sp>
      <p:sp>
        <p:nvSpPr>
          <p:cNvPr id="279" name="CustomShape 2_11"/>
          <p:cNvSpPr/>
          <p:nvPr/>
        </p:nvSpPr>
        <p:spPr>
          <a:xfrm>
            <a:off x="1638000" y="1703520"/>
            <a:ext cx="6800400" cy="280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11120" indent="-304560">
              <a:lnSpc>
                <a:spcPct val="100000"/>
              </a:lnSpc>
              <a:spcAft>
                <a:spcPts val="1069"/>
              </a:spcAft>
              <a:buClr>
                <a:srgbClr val="F57900"/>
              </a:buClr>
              <a:buSzPct val="45000"/>
              <a:buFont typeface="Wingdings" charset="2"/>
              <a:buChar char=""/>
              <a:tabLst>
                <a:tab pos="411120" algn="l"/>
                <a:tab pos="858960" algn="l"/>
                <a:tab pos="1308240" algn="l"/>
                <a:tab pos="1757520" algn="l"/>
                <a:tab pos="2206800" algn="l"/>
                <a:tab pos="2655720" algn="l"/>
                <a:tab pos="3105000" algn="l"/>
                <a:tab pos="3554280" algn="l"/>
                <a:tab pos="4003560" algn="l"/>
                <a:tab pos="4452840" algn="l"/>
                <a:tab pos="4902120" algn="l"/>
                <a:tab pos="5351400" algn="l"/>
                <a:tab pos="5800680" algn="l"/>
                <a:tab pos="6249960" algn="l"/>
                <a:tab pos="6699240" algn="l"/>
                <a:tab pos="7148520" algn="l"/>
                <a:tab pos="7597800" algn="l"/>
                <a:tab pos="8047080" algn="l"/>
                <a:tab pos="8496360" algn="l"/>
                <a:tab pos="8945640" algn="l"/>
                <a:tab pos="9394920" algn="l"/>
              </a:tabLst>
            </a:pPr>
            <a:r>
              <a:rPr lang="en-GB" sz="199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Christen, 1994. </a:t>
            </a:r>
            <a:r>
              <a:rPr lang="en-GB" sz="1990" b="0" i="1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Appl Stat </a:t>
            </a:r>
            <a:r>
              <a:rPr lang="en-GB" sz="199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43:489-503</a:t>
            </a:r>
            <a:endParaRPr lang="en-GB" sz="1990" b="0" strike="noStrike" spc="-1">
              <a:latin typeface="Arial"/>
            </a:endParaRPr>
          </a:p>
          <a:p>
            <a:pPr marL="411120" indent="-304560">
              <a:lnSpc>
                <a:spcPct val="100000"/>
              </a:lnSpc>
              <a:spcAft>
                <a:spcPts val="1069"/>
              </a:spcAft>
              <a:buClr>
                <a:srgbClr val="F57900"/>
              </a:buClr>
              <a:buSzPct val="45000"/>
              <a:buFont typeface="Wingdings" charset="2"/>
              <a:buChar char=""/>
              <a:tabLst>
                <a:tab pos="411120" algn="l"/>
                <a:tab pos="858960" algn="l"/>
                <a:tab pos="1308240" algn="l"/>
                <a:tab pos="1757520" algn="l"/>
                <a:tab pos="2206800" algn="l"/>
                <a:tab pos="2655720" algn="l"/>
                <a:tab pos="3105000" algn="l"/>
                <a:tab pos="3554280" algn="l"/>
                <a:tab pos="4003560" algn="l"/>
                <a:tab pos="4452840" algn="l"/>
                <a:tab pos="4902120" algn="l"/>
                <a:tab pos="5351400" algn="l"/>
                <a:tab pos="5800680" algn="l"/>
                <a:tab pos="6249960" algn="l"/>
                <a:tab pos="6699240" algn="l"/>
                <a:tab pos="7148520" algn="l"/>
                <a:tab pos="7597800" algn="l"/>
                <a:tab pos="8047080" algn="l"/>
                <a:tab pos="8496360" algn="l"/>
                <a:tab pos="8945640" algn="l"/>
                <a:tab pos="9394920" algn="l"/>
              </a:tabLst>
            </a:pPr>
            <a:r>
              <a:rPr lang="en-GB" sz="199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Only accept iterations with correct order</a:t>
            </a:r>
            <a:endParaRPr lang="en-GB" sz="1990" b="0" strike="noStrike" spc="-1">
              <a:latin typeface="Arial"/>
            </a:endParaRPr>
          </a:p>
          <a:p>
            <a:pPr marL="411120" indent="-304560">
              <a:lnSpc>
                <a:spcPct val="100000"/>
              </a:lnSpc>
              <a:spcAft>
                <a:spcPts val="1069"/>
              </a:spcAft>
              <a:buClr>
                <a:srgbClr val="F57900"/>
              </a:buClr>
              <a:buSzPct val="45000"/>
              <a:buFont typeface="Wingdings" charset="2"/>
              <a:buChar char=""/>
              <a:tabLst>
                <a:tab pos="411120" algn="l"/>
                <a:tab pos="858960" algn="l"/>
                <a:tab pos="1308240" algn="l"/>
                <a:tab pos="1757520" algn="l"/>
                <a:tab pos="2206800" algn="l"/>
                <a:tab pos="2655720" algn="l"/>
                <a:tab pos="3105000" algn="l"/>
                <a:tab pos="3554280" algn="l"/>
                <a:tab pos="4003560" algn="l"/>
                <a:tab pos="4452840" algn="l"/>
                <a:tab pos="4902120" algn="l"/>
                <a:tab pos="5351400" algn="l"/>
                <a:tab pos="5800680" algn="l"/>
                <a:tab pos="6249960" algn="l"/>
                <a:tab pos="6699240" algn="l"/>
                <a:tab pos="7148520" algn="l"/>
                <a:tab pos="7597800" algn="l"/>
                <a:tab pos="8047080" algn="l"/>
                <a:tab pos="8496360" algn="l"/>
                <a:tab pos="8945640" algn="l"/>
                <a:tab pos="9394920" algn="l"/>
              </a:tabLst>
            </a:pPr>
            <a:r>
              <a:rPr lang="en-GB" sz="199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Reduces error ranges</a:t>
            </a:r>
            <a:endParaRPr lang="en-GB" sz="1990" b="0" strike="noStrike" spc="-1">
              <a:latin typeface="Arial"/>
            </a:endParaRPr>
          </a:p>
          <a:p>
            <a:pPr marL="411120" indent="-304560">
              <a:lnSpc>
                <a:spcPct val="100000"/>
              </a:lnSpc>
              <a:spcAft>
                <a:spcPts val="1069"/>
              </a:spcAft>
              <a:buClr>
                <a:srgbClr val="F57900"/>
              </a:buClr>
              <a:buSzPct val="45000"/>
              <a:buFont typeface="Wingdings" charset="2"/>
              <a:buChar char=""/>
              <a:tabLst>
                <a:tab pos="411120" algn="l"/>
                <a:tab pos="858960" algn="l"/>
                <a:tab pos="1308240" algn="l"/>
                <a:tab pos="1757520" algn="l"/>
                <a:tab pos="2206800" algn="l"/>
                <a:tab pos="2655720" algn="l"/>
                <a:tab pos="3105000" algn="l"/>
                <a:tab pos="3554280" algn="l"/>
                <a:tab pos="4003560" algn="l"/>
                <a:tab pos="4452840" algn="l"/>
                <a:tab pos="4902120" algn="l"/>
                <a:tab pos="5351400" algn="l"/>
                <a:tab pos="5800680" algn="l"/>
                <a:tab pos="6249960" algn="l"/>
                <a:tab pos="6699240" algn="l"/>
                <a:tab pos="7148520" algn="l"/>
                <a:tab pos="7597800" algn="l"/>
                <a:tab pos="8047080" algn="l"/>
                <a:tab pos="8496360" algn="l"/>
                <a:tab pos="8945640" algn="l"/>
                <a:tab pos="9394920" algn="l"/>
              </a:tabLst>
            </a:pPr>
            <a:r>
              <a:rPr lang="en-GB" sz="199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Removes outliers</a:t>
            </a:r>
            <a:endParaRPr lang="en-GB" sz="1990" b="0" strike="noStrike" spc="-1">
              <a:latin typeface="Arial"/>
            </a:endParaRPr>
          </a:p>
          <a:p>
            <a:pPr marL="411120" indent="-304560">
              <a:lnSpc>
                <a:spcPct val="100000"/>
              </a:lnSpc>
              <a:spcAft>
                <a:spcPts val="1069"/>
              </a:spcAft>
              <a:buClr>
                <a:srgbClr val="F57900"/>
              </a:buClr>
              <a:buSzPct val="45000"/>
              <a:buFont typeface="Wingdings" charset="2"/>
              <a:buChar char=""/>
              <a:tabLst>
                <a:tab pos="411120" algn="l"/>
                <a:tab pos="858960" algn="l"/>
                <a:tab pos="1308240" algn="l"/>
                <a:tab pos="1757520" algn="l"/>
                <a:tab pos="2206800" algn="l"/>
                <a:tab pos="2655720" algn="l"/>
                <a:tab pos="3105000" algn="l"/>
                <a:tab pos="3554280" algn="l"/>
                <a:tab pos="4003560" algn="l"/>
                <a:tab pos="4452840" algn="l"/>
                <a:tab pos="4902120" algn="l"/>
                <a:tab pos="5351400" algn="l"/>
                <a:tab pos="5800680" algn="l"/>
                <a:tab pos="6249960" algn="l"/>
                <a:tab pos="6699240" algn="l"/>
                <a:tab pos="7148520" algn="l"/>
                <a:tab pos="7597800" algn="l"/>
                <a:tab pos="8047080" algn="l"/>
                <a:tab pos="8496360" algn="l"/>
                <a:tab pos="8945640" algn="l"/>
                <a:tab pos="9394920" algn="l"/>
              </a:tabLst>
            </a:pPr>
            <a:r>
              <a:rPr lang="en-GB" sz="1990" b="0" strike="noStrike" spc="-1">
                <a:solidFill>
                  <a:srgbClr val="000000"/>
                </a:solidFill>
                <a:latin typeface="Times New Roman"/>
                <a:ea typeface="ＭＳ Ｐゴシック"/>
              </a:rPr>
              <a:t>Hard to question</a:t>
            </a:r>
            <a:endParaRPr lang="en-GB" sz="199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_33"/>
          <p:cNvSpPr/>
          <p:nvPr/>
        </p:nvSpPr>
        <p:spPr>
          <a:xfrm>
            <a:off x="502920" y="210960"/>
            <a:ext cx="9068400" cy="97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5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en-GB" sz="4400" b="0" strike="noStrike" spc="-1">
                <a:solidFill>
                  <a:srgbClr val="000080"/>
                </a:solidFill>
                <a:latin typeface="Arial"/>
                <a:ea typeface="Arial Unicode MS"/>
              </a:rPr>
              <a:t>Stratigraphic order dates</a:t>
            </a:r>
            <a:endParaRPr lang="en-GB" sz="4400" b="0" strike="noStrike" spc="-1">
              <a:latin typeface="Arial"/>
            </a:endParaRPr>
          </a:p>
        </p:txBody>
      </p:sp>
      <p:pic>
        <p:nvPicPr>
          <p:cNvPr id="281" name="Picture 2_7"/>
          <p:cNvPicPr/>
          <p:nvPr/>
        </p:nvPicPr>
        <p:blipFill>
          <a:blip r:embed="rId3"/>
          <a:stretch/>
        </p:blipFill>
        <p:spPr>
          <a:xfrm>
            <a:off x="2339640" y="1214280"/>
            <a:ext cx="5577840" cy="3103920"/>
          </a:xfrm>
          <a:prstGeom prst="rect">
            <a:avLst/>
          </a:prstGeom>
          <a:ln w="0">
            <a:noFill/>
          </a:ln>
        </p:spPr>
      </p:pic>
      <p:sp>
        <p:nvSpPr>
          <p:cNvPr id="282" name="CustomShape 2_10"/>
          <p:cNvSpPr/>
          <p:nvPr/>
        </p:nvSpPr>
        <p:spPr>
          <a:xfrm>
            <a:off x="1618920" y="4455360"/>
            <a:ext cx="5577840" cy="25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3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Blaauw and Heegaard, 2012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283" name="Straight Connector 282"/>
          <p:cNvSpPr/>
          <p:nvPr/>
        </p:nvSpPr>
        <p:spPr>
          <a:xfrm>
            <a:off x="8100000" y="2340000"/>
            <a:ext cx="162000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Rectangle 283"/>
          <p:cNvSpPr/>
          <p:nvPr/>
        </p:nvSpPr>
        <p:spPr>
          <a:xfrm>
            <a:off x="8692920" y="2520000"/>
            <a:ext cx="306720" cy="85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</a:rPr>
              <a:t>3</a:t>
            </a: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</a:rPr>
              <a:t>2</a:t>
            </a: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</a:rPr>
              <a:t>1</a:t>
            </a:r>
            <a:endParaRPr lang="en-GB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stratigraphical ordering of radiocarbon dates">
            <a:hlinkClick r:id="" action="ppaction://media"/>
            <a:extLst>
              <a:ext uri="{FF2B5EF4-FFF2-40B4-BE49-F238E27FC236}">
                <a16:creationId xmlns:a16="http://schemas.microsoft.com/office/drawing/2014/main" id="{E93CF58E-D666-0D62-5E7E-672DF36AEDE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5467" y="283753"/>
            <a:ext cx="6488933" cy="43259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2196B2-1B0F-247A-8802-EC4FC810CFA7}"/>
              </a:ext>
            </a:extLst>
          </p:cNvPr>
          <p:cNvSpPr txBox="1"/>
          <p:nvPr/>
        </p:nvSpPr>
        <p:spPr>
          <a:xfrm>
            <a:off x="6645897" y="4609708"/>
            <a:ext cx="35939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install.packages</a:t>
            </a:r>
            <a:r>
              <a:rPr lang="en-US" b="1" dirty="0">
                <a:solidFill>
                  <a:srgbClr val="0070C0"/>
                </a:solidFill>
              </a:rPr>
              <a:t>(‘coffee’)</a:t>
            </a:r>
          </a:p>
          <a:p>
            <a:r>
              <a:rPr lang="en-US" b="1" dirty="0">
                <a:solidFill>
                  <a:srgbClr val="0070C0"/>
                </a:solidFill>
              </a:rPr>
              <a:t>require(coffee)</a:t>
            </a:r>
          </a:p>
          <a:p>
            <a:r>
              <a:rPr lang="en-US" b="1" dirty="0" err="1">
                <a:solidFill>
                  <a:srgbClr val="0070C0"/>
                </a:solidFill>
              </a:rPr>
              <a:t>strat</a:t>
            </a:r>
            <a:r>
              <a:rPr lang="en-US" b="1" dirty="0">
                <a:solidFill>
                  <a:srgbClr val="0070C0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213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_35"/>
          <p:cNvSpPr/>
          <p:nvPr/>
        </p:nvSpPr>
        <p:spPr>
          <a:xfrm>
            <a:off x="1638000" y="866520"/>
            <a:ext cx="6800400" cy="73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5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en-GB" sz="3309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Wiggle-match dating</a:t>
            </a:r>
            <a:endParaRPr lang="en-GB" sz="3309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CustomShape 2_13"/>
          <p:cNvSpPr/>
          <p:nvPr/>
        </p:nvSpPr>
        <p:spPr>
          <a:xfrm>
            <a:off x="1638000" y="1703520"/>
            <a:ext cx="6800400" cy="280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411120" indent="-304560">
              <a:lnSpc>
                <a:spcPct val="100000"/>
              </a:lnSpc>
              <a:spcAft>
                <a:spcPts val="1069"/>
              </a:spcAft>
              <a:buClr>
                <a:srgbClr val="F57900"/>
              </a:buClr>
              <a:buSzPct val="45000"/>
              <a:buFont typeface="Wingdings" charset="2"/>
              <a:buChar char=""/>
              <a:tabLst>
                <a:tab pos="411120" algn="l"/>
                <a:tab pos="858960" algn="l"/>
                <a:tab pos="1308240" algn="l"/>
                <a:tab pos="1757520" algn="l"/>
                <a:tab pos="2206800" algn="l"/>
                <a:tab pos="2655720" algn="l"/>
                <a:tab pos="3105000" algn="l"/>
                <a:tab pos="3554280" algn="l"/>
                <a:tab pos="4003560" algn="l"/>
                <a:tab pos="4452840" algn="l"/>
                <a:tab pos="4902120" algn="l"/>
                <a:tab pos="5351400" algn="l"/>
                <a:tab pos="5800680" algn="l"/>
                <a:tab pos="6249960" algn="l"/>
                <a:tab pos="6699240" algn="l"/>
                <a:tab pos="7148520" algn="l"/>
                <a:tab pos="7597800" algn="l"/>
                <a:tab pos="8047080" algn="l"/>
                <a:tab pos="8496360" algn="l"/>
                <a:tab pos="8945640" algn="l"/>
                <a:tab pos="9394920" algn="l"/>
              </a:tabLst>
            </a:pPr>
            <a:r>
              <a:rPr lang="en-GB" sz="2400" b="0" strike="noStrike" spc="-1" dirty="0">
                <a:solidFill>
                  <a:srgbClr val="000000"/>
                </a:solidFill>
                <a:latin typeface="Times New Roman"/>
                <a:ea typeface="ＭＳ Ｐゴシック"/>
              </a:rPr>
              <a:t>Assume linear accumulation‏</a:t>
            </a:r>
            <a:endParaRPr lang="en-GB" sz="2400" b="0" strike="noStrike" spc="-1" dirty="0">
              <a:latin typeface="Arial"/>
            </a:endParaRPr>
          </a:p>
          <a:p>
            <a:pPr marL="411120" indent="-304560">
              <a:lnSpc>
                <a:spcPct val="100000"/>
              </a:lnSpc>
              <a:spcAft>
                <a:spcPts val="1069"/>
              </a:spcAft>
              <a:buClr>
                <a:srgbClr val="F57900"/>
              </a:buClr>
              <a:buSzPct val="45000"/>
              <a:buFont typeface="Wingdings" charset="2"/>
              <a:buChar char=""/>
              <a:tabLst>
                <a:tab pos="411120" algn="l"/>
                <a:tab pos="858960" algn="l"/>
                <a:tab pos="1308240" algn="l"/>
                <a:tab pos="1757520" algn="l"/>
                <a:tab pos="2206800" algn="l"/>
                <a:tab pos="2655720" algn="l"/>
                <a:tab pos="3105000" algn="l"/>
                <a:tab pos="3554280" algn="l"/>
                <a:tab pos="4003560" algn="l"/>
                <a:tab pos="4452840" algn="l"/>
                <a:tab pos="4902120" algn="l"/>
                <a:tab pos="5351400" algn="l"/>
                <a:tab pos="5800680" algn="l"/>
                <a:tab pos="6249960" algn="l"/>
                <a:tab pos="6699240" algn="l"/>
                <a:tab pos="7148520" algn="l"/>
                <a:tab pos="7597800" algn="l"/>
                <a:tab pos="8047080" algn="l"/>
                <a:tab pos="8496360" algn="l"/>
                <a:tab pos="8945640" algn="l"/>
                <a:tab pos="9394920" algn="l"/>
              </a:tabLst>
            </a:pPr>
            <a:r>
              <a:rPr lang="en-GB" sz="2400" b="0" strike="noStrike" spc="-1" dirty="0">
                <a:solidFill>
                  <a:srgbClr val="000000"/>
                </a:solidFill>
                <a:latin typeface="Times New Roman"/>
                <a:ea typeface="ＭＳ Ｐゴシック"/>
              </a:rPr>
              <a:t>age = </a:t>
            </a:r>
            <a:r>
              <a:rPr lang="en-GB" sz="2400" b="0" i="1" strike="noStrike" spc="-1" dirty="0">
                <a:solidFill>
                  <a:srgbClr val="000000"/>
                </a:solidFill>
                <a:latin typeface="Times New Roman"/>
                <a:ea typeface="ＭＳ Ｐゴシック"/>
              </a:rPr>
              <a:t>a</a:t>
            </a:r>
            <a:r>
              <a:rPr lang="en-GB" sz="2400" b="0" strike="noStrike" spc="-1" dirty="0">
                <a:solidFill>
                  <a:srgbClr val="000000"/>
                </a:solidFill>
                <a:latin typeface="Times New Roman"/>
                <a:ea typeface="ＭＳ Ｐゴシック"/>
              </a:rPr>
              <a:t>*depth + </a:t>
            </a:r>
            <a:r>
              <a:rPr lang="en-GB" sz="2400" b="0" i="1" strike="noStrike" spc="-1" dirty="0">
                <a:solidFill>
                  <a:srgbClr val="000000"/>
                </a:solidFill>
                <a:latin typeface="Times New Roman"/>
                <a:ea typeface="ＭＳ Ｐゴシック"/>
              </a:rPr>
              <a:t>b</a:t>
            </a:r>
            <a:endParaRPr lang="en-GB" sz="2400" b="0" strike="noStrike" spc="-1" dirty="0">
              <a:latin typeface="Arial"/>
            </a:endParaRPr>
          </a:p>
          <a:p>
            <a:pPr marL="411120" indent="-304560">
              <a:lnSpc>
                <a:spcPct val="94000"/>
              </a:lnSpc>
              <a:spcAft>
                <a:spcPts val="1069"/>
              </a:spcAft>
              <a:tabLst>
                <a:tab pos="0" algn="l"/>
              </a:tabLst>
            </a:pPr>
            <a:endParaRPr lang="en-GB" sz="2400" b="0" strike="noStrike" spc="-1" dirty="0">
              <a:latin typeface="Arial"/>
            </a:endParaRPr>
          </a:p>
        </p:txBody>
      </p:sp>
      <p:pic>
        <p:nvPicPr>
          <p:cNvPr id="287" name="Picture 3_11"/>
          <p:cNvPicPr/>
          <p:nvPr/>
        </p:nvPicPr>
        <p:blipFill>
          <a:blip r:embed="rId3"/>
          <a:stretch/>
        </p:blipFill>
        <p:spPr>
          <a:xfrm>
            <a:off x="2117520" y="2728759"/>
            <a:ext cx="6227280" cy="2313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ustomShape 1_37"/>
          <p:cNvSpPr/>
          <p:nvPr/>
        </p:nvSpPr>
        <p:spPr>
          <a:xfrm>
            <a:off x="2231640" y="809640"/>
            <a:ext cx="5531760" cy="506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8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en-GB" sz="3309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Wiggle-match dating</a:t>
            </a:r>
            <a:endParaRPr lang="en-GB" sz="3309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9" name="Picture 2_6"/>
          <p:cNvPicPr/>
          <p:nvPr/>
        </p:nvPicPr>
        <p:blipFill>
          <a:blip r:embed="rId3"/>
          <a:stretch/>
        </p:blipFill>
        <p:spPr>
          <a:xfrm>
            <a:off x="1369800" y="1479600"/>
            <a:ext cx="3218760" cy="3395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2683126-2127-5BA6-8B81-DD8D7A7A8F7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832667" y="977720"/>
            <a:ext cx="3599640" cy="4457160"/>
          </a:xfrm>
          <a:prstGeom prst="rect">
            <a:avLst/>
          </a:prstGeom>
          <a:ln w="0">
            <a:noFill/>
          </a:ln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CA23A1D-B523-2451-E7B0-C57BE00D6AC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703421" y="977720"/>
            <a:ext cx="3428280" cy="44571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34419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Picture 2_12"/>
          <p:cNvPicPr/>
          <p:nvPr/>
        </p:nvPicPr>
        <p:blipFill>
          <a:blip r:embed="rId2"/>
          <a:stretch/>
        </p:blipFill>
        <p:spPr>
          <a:xfrm>
            <a:off x="1671480" y="1716840"/>
            <a:ext cx="3292200" cy="2377800"/>
          </a:xfrm>
          <a:prstGeom prst="rect">
            <a:avLst/>
          </a:prstGeom>
          <a:ln w="0">
            <a:noFill/>
          </a:ln>
        </p:spPr>
      </p:pic>
      <p:sp>
        <p:nvSpPr>
          <p:cNvPr id="544" name="Text Box 3_6"/>
          <p:cNvSpPr/>
          <p:nvPr/>
        </p:nvSpPr>
        <p:spPr>
          <a:xfrm>
            <a:off x="1671480" y="4405680"/>
            <a:ext cx="6678360" cy="27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42840" rIns="67680" bIns="33840">
            <a:noAutofit/>
          </a:bodyPr>
          <a:lstStyle/>
          <a:p>
            <a:pPr>
              <a:lnSpc>
                <a:spcPct val="100000"/>
              </a:lnSpc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</a:tabLst>
            </a:pPr>
            <a:r>
              <a:rPr lang="en-US" sz="105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Millet et al. 2012. Chironomid-based reconstruction of Lateglacial summer temperatures from the Ech palaeolake record (French western Pyrenees). </a:t>
            </a:r>
            <a:r>
              <a:rPr lang="en-US" sz="1050" b="0" i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PalPalPal </a:t>
            </a:r>
            <a:r>
              <a:rPr lang="en-US" sz="105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315: 86-99</a:t>
            </a:r>
            <a:endParaRPr lang="en-GB" sz="1050" b="0" strike="noStrike" spc="-1">
              <a:latin typeface="Arial"/>
            </a:endParaRPr>
          </a:p>
        </p:txBody>
      </p:sp>
      <p:sp>
        <p:nvSpPr>
          <p:cNvPr id="545" name="Rectangle 544"/>
          <p:cNvSpPr/>
          <p:nvPr/>
        </p:nvSpPr>
        <p:spPr>
          <a:xfrm>
            <a:off x="503640" y="225720"/>
            <a:ext cx="9068760" cy="94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Googling for age-depth model</a:t>
            </a:r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9F85B-D4B4-1D2D-432E-A8297986C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Melas basin, Mars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2549D7-AC24-E7D0-3445-D970EB8AEB9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3648635" cy="411859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Williams</a:t>
            </a:r>
            <a:r>
              <a:rPr lang="en-GB" sz="1600" dirty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</a:t>
            </a:r>
            <a:r>
              <a:rPr lang="en-GB" sz="1600" b="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Weitz 2014 (</a:t>
            </a:r>
            <a:r>
              <a:rPr lang="en-GB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Icarus</a:t>
            </a: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~45 m of layered deposits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Earth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sedrates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1-50 year/cm in E North America (Goring et al., 2012)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4,500 – 230,000 yr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9EDBF1-E5BD-A7D6-284B-E9614E84D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08" y="1392712"/>
            <a:ext cx="5674326" cy="405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461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Box 202"/>
          <p:cNvSpPr txBox="1"/>
          <p:nvPr/>
        </p:nvSpPr>
        <p:spPr>
          <a:xfrm>
            <a:off x="5549953" y="5152320"/>
            <a:ext cx="4390920" cy="45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2000" b="0" strike="noStrike" spc="-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https://vimeo.com/602614709</a:t>
            </a:r>
            <a:endParaRPr lang="en-GB" sz="2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nline Media 1" descr="MCMC approximation of a gamma distribution">
            <a:hlinkClick r:id="" action="ppaction://media"/>
            <a:extLst>
              <a:ext uri="{FF2B5EF4-FFF2-40B4-BE49-F238E27FC236}">
                <a16:creationId xmlns:a16="http://schemas.microsoft.com/office/drawing/2014/main" id="{4340B2B1-1F41-31CB-9540-C40DEFAE8F3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42337" y="766916"/>
            <a:ext cx="6481579" cy="3621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504000" y="226080"/>
            <a:ext cx="9068760" cy="94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Markov-Chain Monte Carlo (MCMC)</a:t>
            </a:r>
            <a:endParaRPr lang="en-GB" sz="4400" b="0" strike="noStrike" spc="-1">
              <a:latin typeface="Arial"/>
            </a:endParaRPr>
          </a:p>
        </p:txBody>
      </p:sp>
      <p:sp>
        <p:nvSpPr>
          <p:cNvPr id="291" name="CustomShape 2_18"/>
          <p:cNvSpPr/>
          <p:nvPr/>
        </p:nvSpPr>
        <p:spPr>
          <a:xfrm>
            <a:off x="1440000" y="1634040"/>
            <a:ext cx="7739640" cy="3173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marL="343080" indent="-340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Example: age-depth model</a:t>
            </a:r>
            <a:endParaRPr lang="en-GB" sz="2200" b="0" strike="noStrike" spc="-1">
              <a:latin typeface="Arial"/>
            </a:endParaRPr>
          </a:p>
          <a:p>
            <a:pPr marL="343080" indent="-340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Divide 200 cm core into 4 50cm-sections (section elbows not necessarily where dates are)</a:t>
            </a:r>
            <a:endParaRPr lang="en-GB" sz="2200" b="0" strike="noStrike" spc="-1">
              <a:latin typeface="Arial"/>
            </a:endParaRPr>
          </a:p>
          <a:p>
            <a:pPr marL="343080" indent="-340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Linear accumulation rate within each section (gamma prior distr)</a:t>
            </a:r>
            <a:endParaRPr lang="en-GB" sz="2200" b="0" strike="noStrike" spc="-1">
              <a:latin typeface="Arial"/>
            </a:endParaRPr>
          </a:p>
          <a:p>
            <a:pPr marL="343080" indent="-340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4 </a:t>
            </a:r>
            <a:r>
              <a:rPr lang="en-GB" sz="2200" b="0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14</a:t>
            </a:r>
            <a:r>
              <a:rPr lang="en-GB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C dates</a:t>
            </a:r>
            <a:endParaRPr lang="en-GB" sz="2200" b="0" strike="noStrike" spc="-1">
              <a:latin typeface="Arial"/>
            </a:endParaRPr>
          </a:p>
          <a:p>
            <a:pPr marL="343080" indent="-340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For each iteration, calculate product of p(priors) * p(dates)</a:t>
            </a:r>
            <a:endParaRPr lang="en-GB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_0"/>
          <p:cNvSpPr/>
          <p:nvPr/>
        </p:nvSpPr>
        <p:spPr>
          <a:xfrm>
            <a:off x="4977360" y="1323720"/>
            <a:ext cx="5100480" cy="302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650" b="0" strike="noStrike" spc="-1">
                <a:solidFill>
                  <a:srgbClr val="000000"/>
                </a:solidFill>
                <a:latin typeface="Arial"/>
                <a:ea typeface="DejaVu Sans"/>
              </a:rPr>
              <a:t>Ballpark iteration: simulate accs. from gamma prior</a:t>
            </a:r>
            <a:endParaRPr lang="en-GB" sz="2650" b="0" strike="noStrike" spc="-1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650" b="0" strike="noStrike" spc="-1">
                <a:solidFill>
                  <a:srgbClr val="000000"/>
                </a:solidFill>
                <a:latin typeface="Arial"/>
                <a:ea typeface="DejaVu Sans"/>
              </a:rPr>
              <a:t>4 likelihoods for accs (heights of prob. distr.)</a:t>
            </a:r>
            <a:endParaRPr lang="en-GB" sz="2650" b="0" strike="noStrike" spc="-1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650" b="0" strike="noStrike" spc="-1">
                <a:solidFill>
                  <a:srgbClr val="000000"/>
                </a:solidFill>
                <a:latin typeface="Arial"/>
                <a:ea typeface="DejaVu Sans"/>
              </a:rPr>
              <a:t>Also simulate top date (uniform)</a:t>
            </a:r>
            <a:endParaRPr lang="en-GB" sz="2650" b="0" strike="noStrike" spc="-1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650" b="0" strike="noStrike" spc="-1">
                <a:solidFill>
                  <a:srgbClr val="000000"/>
                </a:solidFill>
                <a:latin typeface="Arial"/>
                <a:ea typeface="DejaVu Sans"/>
              </a:rPr>
              <a:t>This defines the entire model</a:t>
            </a:r>
            <a:endParaRPr lang="en-GB" sz="2650" b="0" strike="noStrike" spc="-1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650" b="0" strike="noStrike" spc="-1">
                <a:solidFill>
                  <a:srgbClr val="000000"/>
                </a:solidFill>
                <a:latin typeface="Arial"/>
                <a:ea typeface="DejaVu Sans"/>
              </a:rPr>
              <a:t>Now calculate fit of model w dates</a:t>
            </a:r>
            <a:endParaRPr lang="en-GB" sz="2650" b="0" strike="noStrike" spc="-1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650" b="0" strike="noStrike" spc="-1">
                <a:solidFill>
                  <a:srgbClr val="000000"/>
                </a:solidFill>
                <a:latin typeface="Arial"/>
                <a:ea typeface="DejaVu Sans"/>
              </a:rPr>
              <a:t>4 likelihoods for dates</a:t>
            </a:r>
            <a:endParaRPr lang="en-GB" sz="2650" b="0" strike="noStrike" spc="-1">
              <a:latin typeface="Arial"/>
            </a:endParaRPr>
          </a:p>
        </p:txBody>
      </p:sp>
      <p:pic>
        <p:nvPicPr>
          <p:cNvPr id="293" name="Picture 6_2"/>
          <p:cNvPicPr/>
          <p:nvPr/>
        </p:nvPicPr>
        <p:blipFill>
          <a:blip r:embed="rId2"/>
          <a:stretch/>
        </p:blipFill>
        <p:spPr>
          <a:xfrm>
            <a:off x="720000" y="927000"/>
            <a:ext cx="4214160" cy="4734000"/>
          </a:xfrm>
          <a:prstGeom prst="rect">
            <a:avLst/>
          </a:prstGeom>
          <a:ln w="0">
            <a:noFill/>
          </a:ln>
        </p:spPr>
      </p:pic>
      <p:sp>
        <p:nvSpPr>
          <p:cNvPr id="294" name="CustomShape 2_20"/>
          <p:cNvSpPr/>
          <p:nvPr/>
        </p:nvSpPr>
        <p:spPr>
          <a:xfrm>
            <a:off x="504000" y="226080"/>
            <a:ext cx="9068760" cy="94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Markov-Chain Monte Carlo (MCMC)</a:t>
            </a:r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_1"/>
          <p:cNvSpPr/>
          <p:nvPr/>
        </p:nvSpPr>
        <p:spPr>
          <a:xfrm>
            <a:off x="4977360" y="1323720"/>
            <a:ext cx="5100480" cy="302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650" b="0" strike="noStrike" spc="-1">
                <a:solidFill>
                  <a:srgbClr val="000000"/>
                </a:solidFill>
                <a:latin typeface="Arial"/>
                <a:ea typeface="DejaVu Sans"/>
              </a:rPr>
              <a:t>Ballpark iteration: simulate accs. from gamma prior</a:t>
            </a:r>
            <a:endParaRPr lang="en-GB" sz="2650" b="0" strike="noStrike" spc="-1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650" b="0" strike="noStrike" spc="-1">
                <a:solidFill>
                  <a:srgbClr val="000000"/>
                </a:solidFill>
                <a:latin typeface="Arial"/>
                <a:ea typeface="DejaVu Sans"/>
              </a:rPr>
              <a:t>4 likelihoods for accs (heights of prob. distr.)</a:t>
            </a:r>
            <a:endParaRPr lang="en-GB" sz="2650" b="0" strike="noStrike" spc="-1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650" b="0" strike="noStrike" spc="-1">
                <a:solidFill>
                  <a:srgbClr val="000000"/>
                </a:solidFill>
                <a:latin typeface="Arial"/>
                <a:ea typeface="DejaVu Sans"/>
              </a:rPr>
              <a:t>Also simulate top date (uniform)</a:t>
            </a:r>
            <a:endParaRPr lang="en-GB" sz="2650" b="0" strike="noStrike" spc="-1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650" b="0" strike="noStrike" spc="-1">
                <a:solidFill>
                  <a:srgbClr val="000000"/>
                </a:solidFill>
                <a:latin typeface="Arial"/>
                <a:ea typeface="DejaVu Sans"/>
              </a:rPr>
              <a:t>This defines the entire model</a:t>
            </a:r>
            <a:endParaRPr lang="en-GB" sz="2650" b="0" strike="noStrike" spc="-1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650" b="0" strike="noStrike" spc="-1">
                <a:solidFill>
                  <a:srgbClr val="000000"/>
                </a:solidFill>
                <a:latin typeface="Arial"/>
                <a:ea typeface="DejaVu Sans"/>
              </a:rPr>
              <a:t>Now calculate fit of model w dates</a:t>
            </a:r>
            <a:endParaRPr lang="en-GB" sz="2650" b="0" strike="noStrike" spc="-1">
              <a:latin typeface="Arial"/>
            </a:endParaRPr>
          </a:p>
          <a:p>
            <a:pPr marL="228600" indent="-225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650" b="0" strike="noStrike" spc="-1">
                <a:solidFill>
                  <a:srgbClr val="000000"/>
                </a:solidFill>
                <a:latin typeface="Arial"/>
                <a:ea typeface="DejaVu Sans"/>
              </a:rPr>
              <a:t>4 likelihoods for dates</a:t>
            </a:r>
            <a:endParaRPr lang="en-GB" sz="2650" b="0" strike="noStrike" spc="-1">
              <a:latin typeface="Arial"/>
            </a:endParaRPr>
          </a:p>
        </p:txBody>
      </p:sp>
      <p:sp>
        <p:nvSpPr>
          <p:cNvPr id="296" name="CustomShape 2_21"/>
          <p:cNvSpPr/>
          <p:nvPr/>
        </p:nvSpPr>
        <p:spPr>
          <a:xfrm>
            <a:off x="504000" y="226080"/>
            <a:ext cx="9068760" cy="94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Markov-Chain Monte Carlo (MCMC)</a:t>
            </a:r>
            <a:endParaRPr lang="en-GB" sz="4400" b="0" strike="noStrike" spc="-1">
              <a:latin typeface="Arial"/>
            </a:endParaRPr>
          </a:p>
        </p:txBody>
      </p:sp>
      <p:pic>
        <p:nvPicPr>
          <p:cNvPr id="297" name="Picture 5_2" descr="A cat wearing a red and black hat&#10;&#10;Description automatically generated"/>
          <p:cNvPicPr/>
          <p:nvPr/>
        </p:nvPicPr>
        <p:blipFill>
          <a:blip r:embed="rId3"/>
          <a:srcRect l="1358" r="10272"/>
          <a:stretch/>
        </p:blipFill>
        <p:spPr>
          <a:xfrm>
            <a:off x="9000000" y="4542480"/>
            <a:ext cx="1080360" cy="1127520"/>
          </a:xfrm>
          <a:prstGeom prst="rect">
            <a:avLst/>
          </a:prstGeom>
          <a:ln w="0">
            <a:noFill/>
          </a:ln>
        </p:spPr>
      </p:pic>
      <p:sp>
        <p:nvSpPr>
          <p:cNvPr id="298" name="Rectangle 297"/>
          <p:cNvSpPr/>
          <p:nvPr/>
        </p:nvSpPr>
        <p:spPr>
          <a:xfrm>
            <a:off x="1620000" y="2295360"/>
            <a:ext cx="3238200" cy="31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Rectangle 298"/>
          <p:cNvSpPr/>
          <p:nvPr/>
        </p:nvSpPr>
        <p:spPr>
          <a:xfrm>
            <a:off x="4710960" y="5407838"/>
            <a:ext cx="3599640" cy="34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https://</a:t>
            </a:r>
            <a:r>
              <a:rPr lang="en-GB" sz="1200" b="0" strike="noStrike" spc="-1" dirty="0" err="1">
                <a:latin typeface="Arial"/>
              </a:rPr>
              <a:t>vimeo.com</a:t>
            </a:r>
            <a:r>
              <a:rPr lang="en-GB" sz="1200" b="0" strike="noStrike" spc="-1" dirty="0">
                <a:latin typeface="Arial"/>
              </a:rPr>
              <a:t>/548372489</a:t>
            </a:r>
          </a:p>
        </p:txBody>
      </p:sp>
      <p:pic>
        <p:nvPicPr>
          <p:cNvPr id="2" name="Online Media 1" descr="Age-depth modelling using MCMC">
            <a:hlinkClick r:id="" action="ppaction://media"/>
            <a:extLst>
              <a:ext uri="{FF2B5EF4-FFF2-40B4-BE49-F238E27FC236}">
                <a16:creationId xmlns:a16="http://schemas.microsoft.com/office/drawing/2014/main" id="{A260F8C6-99F5-82B6-A801-CA62E0609C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97583" y="957426"/>
            <a:ext cx="3497345" cy="4663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_45"/>
          <p:cNvSpPr/>
          <p:nvPr/>
        </p:nvSpPr>
        <p:spPr>
          <a:xfrm>
            <a:off x="1638000" y="897840"/>
            <a:ext cx="6800400" cy="70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5600" tIns="29160" rIns="75600" bIns="37800" anchor="ctr">
            <a:normAutofit fontScale="82500" lnSpcReduction="10000"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335880" algn="l"/>
                <a:tab pos="672840" algn="l"/>
                <a:tab pos="1009800" algn="l"/>
                <a:tab pos="1346400" algn="l"/>
                <a:tab pos="1683360" algn="l"/>
                <a:tab pos="2020320" algn="l"/>
                <a:tab pos="2357280" algn="l"/>
                <a:tab pos="2694240" algn="l"/>
                <a:tab pos="3031200" algn="l"/>
                <a:tab pos="3368160" algn="l"/>
                <a:tab pos="3705120" algn="l"/>
                <a:tab pos="4042080" algn="l"/>
                <a:tab pos="4379040" algn="l"/>
                <a:tab pos="4716000" algn="l"/>
                <a:tab pos="5052960" algn="l"/>
                <a:tab pos="5389920" algn="l"/>
                <a:tab pos="5726880" algn="l"/>
                <a:tab pos="6063840" algn="l"/>
                <a:tab pos="6400800" algn="l"/>
                <a:tab pos="6737760" algn="l"/>
              </a:tabLst>
            </a:pPr>
            <a:r>
              <a:rPr lang="en-GB" sz="4100" b="0" strike="noStrike" spc="-1">
                <a:solidFill>
                  <a:srgbClr val="000080"/>
                </a:solidFill>
                <a:latin typeface="Times New Roman"/>
                <a:ea typeface="Arial Unicode MS"/>
              </a:rPr>
              <a:t>Bayesian age-depth model techniques</a:t>
            </a:r>
            <a:endParaRPr lang="en-GB" sz="4100" b="0" strike="noStrike" spc="-1">
              <a:latin typeface="Arial"/>
            </a:endParaRPr>
          </a:p>
        </p:txBody>
      </p:sp>
      <p:sp>
        <p:nvSpPr>
          <p:cNvPr id="301" name="CustomShape 2_14"/>
          <p:cNvSpPr/>
          <p:nvPr/>
        </p:nvSpPr>
        <p:spPr>
          <a:xfrm>
            <a:off x="1638000" y="1703520"/>
            <a:ext cx="6800400" cy="2546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>
            <a:noAutofit/>
          </a:bodyPr>
          <a:lstStyle/>
          <a:p>
            <a:pPr marL="318960" indent="-239400">
              <a:lnSpc>
                <a:spcPct val="93000"/>
              </a:lnSpc>
              <a:spcAft>
                <a:spcPts val="1426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pos="318960" algn="l"/>
                <a:tab pos="398520" algn="l"/>
                <a:tab pos="735120" algn="l"/>
                <a:tab pos="1071720" algn="l"/>
                <a:tab pos="1407960" algn="l"/>
                <a:tab pos="1746360" algn="l"/>
                <a:tab pos="2082960" algn="l"/>
                <a:tab pos="2419200" algn="l"/>
                <a:tab pos="2755800" algn="l"/>
                <a:tab pos="3094200" algn="l"/>
                <a:tab pos="3430440" algn="l"/>
                <a:tab pos="3767040" algn="l"/>
                <a:tab pos="4103640" algn="l"/>
                <a:tab pos="4441680" algn="l"/>
                <a:tab pos="4778280" algn="l"/>
                <a:tab pos="5114880" algn="l"/>
                <a:tab pos="5451480" algn="l"/>
                <a:tab pos="5789520" algn="l"/>
                <a:tab pos="6126120" algn="l"/>
                <a:tab pos="6462720" algn="l"/>
                <a:tab pos="6799320" algn="l"/>
              </a:tabLst>
            </a:pPr>
            <a:r>
              <a:rPr lang="en-GB" sz="32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OxCal</a:t>
            </a:r>
            <a:r>
              <a:rPr lang="en-GB" sz="3200" b="0" strike="noStrike" spc="-1">
                <a:solidFill>
                  <a:srgbClr val="999999"/>
                </a:solidFill>
                <a:latin typeface="Times New Roman"/>
                <a:ea typeface="Arial Unicode MS"/>
              </a:rPr>
              <a:t>, Bchron, Bpeat, Bacon</a:t>
            </a:r>
            <a:endParaRPr lang="en-GB" sz="3200" b="0" strike="noStrike" spc="-1">
              <a:latin typeface="Arial"/>
            </a:endParaRPr>
          </a:p>
        </p:txBody>
      </p:sp>
      <p:pic>
        <p:nvPicPr>
          <p:cNvPr id="302" name="Picture 3_13"/>
          <p:cNvPicPr/>
          <p:nvPr/>
        </p:nvPicPr>
        <p:blipFill>
          <a:blip r:embed="rId3"/>
          <a:stretch/>
        </p:blipFill>
        <p:spPr>
          <a:xfrm>
            <a:off x="1501560" y="2227680"/>
            <a:ext cx="3941280" cy="2529720"/>
          </a:xfrm>
          <a:prstGeom prst="rect">
            <a:avLst/>
          </a:prstGeom>
          <a:ln w="0">
            <a:noFill/>
          </a:ln>
        </p:spPr>
      </p:pic>
      <p:sp>
        <p:nvSpPr>
          <p:cNvPr id="303" name="CustomShape 3_5"/>
          <p:cNvSpPr/>
          <p:nvPr/>
        </p:nvSpPr>
        <p:spPr>
          <a:xfrm>
            <a:off x="5855760" y="3850560"/>
            <a:ext cx="423792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Accumulation modelled as increments</a:t>
            </a: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i="1" strike="noStrike" spc="-1">
                <a:solidFill>
                  <a:srgbClr val="000000"/>
                </a:solidFill>
                <a:latin typeface="Arial"/>
                <a:ea typeface="Arial Unicode MS"/>
              </a:rPr>
              <a:t>k</a:t>
            </a: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-value dictates degree of flexibility</a:t>
            </a: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i="1" strike="noStrike" spc="-1">
                <a:solidFill>
                  <a:srgbClr val="000000"/>
                </a:solidFill>
                <a:latin typeface="Arial"/>
                <a:ea typeface="Arial Unicode MS"/>
              </a:rPr>
              <a:t>k</a:t>
            </a: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 can be set fixed or adapting to data</a:t>
            </a: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Interpolation between dates or every cm</a:t>
            </a:r>
            <a:endParaRPr lang="en-GB" sz="1800" b="0" strike="noStrike" spc="-1">
              <a:latin typeface="Arial"/>
            </a:endParaRPr>
          </a:p>
        </p:txBody>
      </p:sp>
      <p:pic>
        <p:nvPicPr>
          <p:cNvPr id="304" name="Picture 5_1"/>
          <p:cNvPicPr/>
          <p:nvPr/>
        </p:nvPicPr>
        <p:blipFill>
          <a:blip r:embed="rId4"/>
          <a:stretch/>
        </p:blipFill>
        <p:spPr>
          <a:xfrm>
            <a:off x="6047640" y="2620440"/>
            <a:ext cx="2526840" cy="1228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_47"/>
          <p:cNvSpPr/>
          <p:nvPr/>
        </p:nvSpPr>
        <p:spPr>
          <a:xfrm>
            <a:off x="502920" y="252360"/>
            <a:ext cx="9062280" cy="940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en-GB" sz="4100" b="0" strike="noStrike" spc="-1">
                <a:solidFill>
                  <a:srgbClr val="000080"/>
                </a:solidFill>
                <a:latin typeface="Times New Roman"/>
                <a:ea typeface="Arial Unicode MS"/>
              </a:rPr>
              <a:t>Torres-Rodriguez et al. 2018 </a:t>
            </a:r>
            <a:r>
              <a:rPr lang="en-GB" sz="4100" b="0" i="1" strike="noStrike" spc="-1">
                <a:solidFill>
                  <a:srgbClr val="000080"/>
                </a:solidFill>
                <a:latin typeface="Times New Roman"/>
                <a:ea typeface="Arial Unicode MS"/>
              </a:rPr>
              <a:t>JQS</a:t>
            </a:r>
            <a:endParaRPr lang="en-GB" sz="4100" b="0" strike="noStrike" spc="-1">
              <a:latin typeface="Arial"/>
            </a:endParaRPr>
          </a:p>
        </p:txBody>
      </p:sp>
      <p:pic>
        <p:nvPicPr>
          <p:cNvPr id="306" name="Content Placeholder 8_1"/>
          <p:cNvPicPr/>
          <p:nvPr/>
        </p:nvPicPr>
        <p:blipFill>
          <a:blip r:embed="rId2"/>
          <a:stretch/>
        </p:blipFill>
        <p:spPr>
          <a:xfrm>
            <a:off x="2951640" y="1085400"/>
            <a:ext cx="3758400" cy="4188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_48"/>
          <p:cNvSpPr/>
          <p:nvPr/>
        </p:nvSpPr>
        <p:spPr>
          <a:xfrm>
            <a:off x="1638000" y="897840"/>
            <a:ext cx="6800400" cy="70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5600" tIns="29160" rIns="75600" bIns="37800" anchor="ctr">
            <a:normAutofit fontScale="82500" lnSpcReduction="10000"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335880" algn="l"/>
                <a:tab pos="672840" algn="l"/>
                <a:tab pos="1009800" algn="l"/>
                <a:tab pos="1346400" algn="l"/>
                <a:tab pos="1683360" algn="l"/>
                <a:tab pos="2020320" algn="l"/>
                <a:tab pos="2357280" algn="l"/>
                <a:tab pos="2694240" algn="l"/>
                <a:tab pos="3031200" algn="l"/>
                <a:tab pos="3368160" algn="l"/>
                <a:tab pos="3705120" algn="l"/>
                <a:tab pos="4042080" algn="l"/>
                <a:tab pos="4379040" algn="l"/>
                <a:tab pos="4716000" algn="l"/>
                <a:tab pos="5052960" algn="l"/>
                <a:tab pos="5389920" algn="l"/>
                <a:tab pos="5726880" algn="l"/>
                <a:tab pos="6063840" algn="l"/>
                <a:tab pos="6400800" algn="l"/>
                <a:tab pos="6737760" algn="l"/>
              </a:tabLst>
            </a:pPr>
            <a:r>
              <a:rPr lang="en-GB" sz="4100" b="0" strike="noStrike" spc="-1">
                <a:solidFill>
                  <a:srgbClr val="000080"/>
                </a:solidFill>
                <a:latin typeface="Times New Roman"/>
                <a:ea typeface="Arial Unicode MS"/>
              </a:rPr>
              <a:t>Bayesian age-depth model techniques</a:t>
            </a:r>
            <a:endParaRPr lang="en-GB" sz="4100" b="0" strike="noStrike" spc="-1">
              <a:latin typeface="Arial"/>
            </a:endParaRPr>
          </a:p>
        </p:txBody>
      </p:sp>
      <p:sp>
        <p:nvSpPr>
          <p:cNvPr id="308" name="CustomShape 2_17"/>
          <p:cNvSpPr/>
          <p:nvPr/>
        </p:nvSpPr>
        <p:spPr>
          <a:xfrm>
            <a:off x="1638000" y="1703520"/>
            <a:ext cx="6800400" cy="2546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>
            <a:noAutofit/>
          </a:bodyPr>
          <a:lstStyle/>
          <a:p>
            <a:pPr marL="320400" indent="-239760">
              <a:lnSpc>
                <a:spcPct val="93000"/>
              </a:lnSpc>
              <a:spcAft>
                <a:spcPts val="1426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pos="320400" algn="l"/>
                <a:tab pos="398880" algn="l"/>
                <a:tab pos="735840" algn="l"/>
                <a:tab pos="1072800" algn="l"/>
                <a:tab pos="1409760" algn="l"/>
                <a:tab pos="1746720" algn="l"/>
                <a:tab pos="2083680" algn="l"/>
                <a:tab pos="2420640" algn="l"/>
                <a:tab pos="2757600" algn="l"/>
                <a:tab pos="3094560" algn="l"/>
                <a:tab pos="3431160" algn="l"/>
                <a:tab pos="3768120" algn="l"/>
                <a:tab pos="4105080" algn="l"/>
                <a:tab pos="4442040" algn="l"/>
                <a:tab pos="4779000" algn="l"/>
                <a:tab pos="5115960" algn="l"/>
                <a:tab pos="5452920" algn="l"/>
                <a:tab pos="5789880" algn="l"/>
                <a:tab pos="6126840" algn="l"/>
                <a:tab pos="6463800" algn="l"/>
                <a:tab pos="6800760" algn="l"/>
              </a:tabLst>
            </a:pPr>
            <a:r>
              <a:rPr lang="en-GB" sz="3200" b="0" strike="noStrike" spc="-1">
                <a:solidFill>
                  <a:srgbClr val="999999"/>
                </a:solidFill>
                <a:latin typeface="Times New Roman"/>
                <a:ea typeface="Arial Unicode MS"/>
              </a:rPr>
              <a:t>OxCal, </a:t>
            </a:r>
            <a:r>
              <a:rPr lang="en-GB" sz="32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Bchron</a:t>
            </a:r>
            <a:r>
              <a:rPr lang="en-GB" sz="3200" b="0" strike="noStrike" spc="-1">
                <a:solidFill>
                  <a:srgbClr val="999999"/>
                </a:solidFill>
                <a:latin typeface="Times New Roman"/>
                <a:ea typeface="Arial Unicode MS"/>
              </a:rPr>
              <a:t>, Bpeat, </a:t>
            </a:r>
            <a:r>
              <a:rPr lang="en-GB" sz="3200" b="0" strike="noStrike" spc="-1">
                <a:solidFill>
                  <a:srgbClr val="808080"/>
                </a:solidFill>
                <a:latin typeface="Times New Roman"/>
                <a:ea typeface="Arial Unicode MS"/>
              </a:rPr>
              <a:t>Bacon</a:t>
            </a:r>
            <a:endParaRPr lang="en-GB" sz="3200" b="0" strike="noStrike" spc="-1">
              <a:latin typeface="Arial"/>
            </a:endParaRPr>
          </a:p>
        </p:txBody>
      </p:sp>
      <p:pic>
        <p:nvPicPr>
          <p:cNvPr id="309" name="Picture 3_12"/>
          <p:cNvPicPr/>
          <p:nvPr/>
        </p:nvPicPr>
        <p:blipFill>
          <a:blip r:embed="rId3"/>
          <a:stretch/>
        </p:blipFill>
        <p:spPr>
          <a:xfrm>
            <a:off x="1501560" y="2227680"/>
            <a:ext cx="3941280" cy="252972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4_1"/>
          <p:cNvPicPr/>
          <p:nvPr/>
        </p:nvPicPr>
        <p:blipFill>
          <a:blip r:embed="rId4"/>
          <a:stretch/>
        </p:blipFill>
        <p:spPr>
          <a:xfrm>
            <a:off x="6192000" y="2585880"/>
            <a:ext cx="2246040" cy="1262880"/>
          </a:xfrm>
          <a:prstGeom prst="rect">
            <a:avLst/>
          </a:prstGeom>
          <a:ln w="0">
            <a:noFill/>
          </a:ln>
        </p:spPr>
      </p:pic>
      <p:sp>
        <p:nvSpPr>
          <p:cNvPr id="311" name="CustomShape 3_4"/>
          <p:cNvSpPr/>
          <p:nvPr/>
        </p:nvSpPr>
        <p:spPr>
          <a:xfrm>
            <a:off x="6067440" y="3850560"/>
            <a:ext cx="34257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Gamma jumps in depth and age</a:t>
            </a:r>
            <a:endParaRPr lang="en-GB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No adaptable settings</a:t>
            </a:r>
            <a:endParaRPr lang="en-GB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_50"/>
          <p:cNvSpPr/>
          <p:nvPr/>
        </p:nvSpPr>
        <p:spPr>
          <a:xfrm>
            <a:off x="1638000" y="897840"/>
            <a:ext cx="6800400" cy="708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5600" tIns="29160" rIns="75600" bIns="37800" anchor="ctr">
            <a:normAutofit fontScale="82500" lnSpcReduction="10000"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335880" algn="l"/>
                <a:tab pos="672840" algn="l"/>
                <a:tab pos="1009800" algn="l"/>
                <a:tab pos="1346400" algn="l"/>
                <a:tab pos="1683360" algn="l"/>
                <a:tab pos="2020320" algn="l"/>
                <a:tab pos="2357280" algn="l"/>
                <a:tab pos="2694240" algn="l"/>
                <a:tab pos="3031200" algn="l"/>
                <a:tab pos="3368160" algn="l"/>
                <a:tab pos="3705120" algn="l"/>
                <a:tab pos="4042080" algn="l"/>
                <a:tab pos="4379040" algn="l"/>
                <a:tab pos="4716000" algn="l"/>
                <a:tab pos="5052960" algn="l"/>
                <a:tab pos="5389920" algn="l"/>
                <a:tab pos="5726880" algn="l"/>
                <a:tab pos="6063840" algn="l"/>
                <a:tab pos="6400800" algn="l"/>
                <a:tab pos="6737760" algn="l"/>
              </a:tabLst>
            </a:pPr>
            <a:r>
              <a:rPr lang="en-GB" sz="4100" b="0" strike="noStrike" spc="-1">
                <a:solidFill>
                  <a:srgbClr val="000080"/>
                </a:solidFill>
                <a:latin typeface="Times New Roman"/>
                <a:ea typeface="Arial Unicode MS"/>
              </a:rPr>
              <a:t>Bayesian age-depth model techniques</a:t>
            </a:r>
            <a:endParaRPr lang="en-GB" sz="4100" b="0" strike="noStrike" spc="-1">
              <a:latin typeface="Arial"/>
            </a:endParaRPr>
          </a:p>
        </p:txBody>
      </p:sp>
      <p:sp>
        <p:nvSpPr>
          <p:cNvPr id="313" name="CustomShape 2_16"/>
          <p:cNvSpPr/>
          <p:nvPr/>
        </p:nvSpPr>
        <p:spPr>
          <a:xfrm>
            <a:off x="1638000" y="1703520"/>
            <a:ext cx="6800400" cy="2546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8080" rIns="0" bIns="0">
            <a:noAutofit/>
          </a:bodyPr>
          <a:lstStyle/>
          <a:p>
            <a:pPr marL="320400" indent="-239760">
              <a:lnSpc>
                <a:spcPct val="93000"/>
              </a:lnSpc>
              <a:spcAft>
                <a:spcPts val="1426"/>
              </a:spcAft>
              <a:buClr>
                <a:srgbClr val="000080"/>
              </a:buClr>
              <a:buSzPct val="45000"/>
              <a:buFont typeface="Wingdings" charset="2"/>
              <a:buChar char=""/>
              <a:tabLst>
                <a:tab pos="320400" algn="l"/>
                <a:tab pos="398880" algn="l"/>
                <a:tab pos="735840" algn="l"/>
                <a:tab pos="1072800" algn="l"/>
                <a:tab pos="1409760" algn="l"/>
                <a:tab pos="1746720" algn="l"/>
                <a:tab pos="2083680" algn="l"/>
                <a:tab pos="2420640" algn="l"/>
                <a:tab pos="2757600" algn="l"/>
                <a:tab pos="3094560" algn="l"/>
                <a:tab pos="3431160" algn="l"/>
                <a:tab pos="3768120" algn="l"/>
                <a:tab pos="4105080" algn="l"/>
                <a:tab pos="4442040" algn="l"/>
                <a:tab pos="4779000" algn="l"/>
                <a:tab pos="5115960" algn="l"/>
                <a:tab pos="5452920" algn="l"/>
                <a:tab pos="5789880" algn="l"/>
                <a:tab pos="6126840" algn="l"/>
                <a:tab pos="6463800" algn="l"/>
                <a:tab pos="6800760" algn="l"/>
              </a:tabLst>
            </a:pPr>
            <a:r>
              <a:rPr lang="en-GB" sz="3200" b="0" strike="noStrike" spc="-1">
                <a:solidFill>
                  <a:srgbClr val="999999"/>
                </a:solidFill>
                <a:latin typeface="Times New Roman"/>
                <a:ea typeface="Arial Unicode MS"/>
              </a:rPr>
              <a:t>OxCal, </a:t>
            </a:r>
            <a:r>
              <a:rPr lang="en-GB" sz="3200" b="0" strike="noStrike" spc="-1">
                <a:solidFill>
                  <a:srgbClr val="A6A6A6"/>
                </a:solidFill>
                <a:latin typeface="Times New Roman"/>
                <a:ea typeface="Arial Unicode MS"/>
              </a:rPr>
              <a:t>Bchron</a:t>
            </a:r>
            <a:r>
              <a:rPr lang="en-GB" sz="3200" b="0" strike="noStrike" spc="-1">
                <a:solidFill>
                  <a:srgbClr val="999999"/>
                </a:solidFill>
                <a:latin typeface="Times New Roman"/>
                <a:ea typeface="Arial Unicode MS"/>
              </a:rPr>
              <a:t>, Bpeat, </a:t>
            </a:r>
            <a:r>
              <a:rPr lang="en-GB" sz="3200" b="0" strike="noStrike" spc="-1">
                <a:solidFill>
                  <a:srgbClr val="595959"/>
                </a:solidFill>
                <a:latin typeface="Times New Roman"/>
                <a:ea typeface="Arial Unicode MS"/>
              </a:rPr>
              <a:t>Bacon</a:t>
            </a:r>
            <a:endParaRPr lang="en-GB" sz="3200" b="0" strike="noStrike" spc="-1">
              <a:latin typeface="Arial"/>
            </a:endParaRPr>
          </a:p>
        </p:txBody>
      </p:sp>
      <p:pic>
        <p:nvPicPr>
          <p:cNvPr id="315" name="Picture 3_15"/>
          <p:cNvPicPr/>
          <p:nvPr/>
        </p:nvPicPr>
        <p:blipFill>
          <a:blip r:embed="rId3"/>
          <a:stretch/>
        </p:blipFill>
        <p:spPr>
          <a:xfrm>
            <a:off x="6728940" y="3960000"/>
            <a:ext cx="3113640" cy="1684800"/>
          </a:xfrm>
          <a:prstGeom prst="rect">
            <a:avLst/>
          </a:prstGeom>
          <a:ln w="0">
            <a:noFill/>
          </a:ln>
        </p:spPr>
      </p:pic>
      <p:sp>
        <p:nvSpPr>
          <p:cNvPr id="316" name="CustomShape 3_7"/>
          <p:cNvSpPr/>
          <p:nvPr/>
        </p:nvSpPr>
        <p:spPr>
          <a:xfrm>
            <a:off x="4540170" y="3045577"/>
            <a:ext cx="305062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chemeClr val="accent3">
                    <a:lumMod val="50000"/>
                  </a:schemeClr>
                </a:solidFill>
                <a:latin typeface="Arial"/>
                <a:ea typeface="Arial Unicode MS"/>
              </a:rPr>
              <a:t>Adaptable priors:</a:t>
            </a:r>
            <a:endParaRPr lang="en-GB" sz="1800" b="0" strike="noStrike" spc="-1" dirty="0">
              <a:solidFill>
                <a:schemeClr val="accent3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chemeClr val="accent3">
                    <a:lumMod val="50000"/>
                  </a:schemeClr>
                </a:solidFill>
                <a:latin typeface="Arial"/>
                <a:ea typeface="Arial Unicode MS"/>
              </a:rPr>
              <a:t>Accumulation rate</a:t>
            </a:r>
            <a:endParaRPr lang="en-GB" sz="1800" b="0" strike="noStrike" spc="-1" dirty="0">
              <a:solidFill>
                <a:schemeClr val="accent3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chemeClr val="accent3">
                    <a:lumMod val="50000"/>
                  </a:schemeClr>
                </a:solidFill>
                <a:latin typeface="Arial"/>
                <a:ea typeface="Arial Unicode MS"/>
              </a:rPr>
              <a:t>Accumulation rate variability</a:t>
            </a:r>
            <a:endParaRPr lang="en-GB" sz="1800" b="0" strike="noStrike" spc="-1" dirty="0">
              <a:solidFill>
                <a:schemeClr val="accent3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chemeClr val="accent3">
                    <a:lumMod val="50000"/>
                  </a:schemeClr>
                </a:solidFill>
                <a:latin typeface="Arial"/>
                <a:ea typeface="Arial Unicode MS"/>
              </a:rPr>
              <a:t>Hiatus length</a:t>
            </a:r>
            <a:endParaRPr lang="en-GB" sz="1800" b="0" strike="noStrike" spc="-1" dirty="0">
              <a:solidFill>
                <a:schemeClr val="accent3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317" name="CustomShape 4_1"/>
          <p:cNvSpPr/>
          <p:nvPr/>
        </p:nvSpPr>
        <p:spPr>
          <a:xfrm>
            <a:off x="7020000" y="1679760"/>
            <a:ext cx="2773800" cy="15989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400" b="0" i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If you will begin with certainties, you shall end in doubts, </a:t>
            </a:r>
          </a:p>
          <a:p>
            <a:pPr algn="r">
              <a:lnSpc>
                <a:spcPct val="100000"/>
              </a:lnSpc>
            </a:pPr>
            <a:r>
              <a:rPr lang="en-GB" sz="1400" b="0" i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but if you will content to begin with doubts, </a:t>
            </a:r>
          </a:p>
          <a:p>
            <a:pPr algn="r">
              <a:lnSpc>
                <a:spcPct val="100000"/>
              </a:lnSpc>
            </a:pPr>
            <a:r>
              <a:rPr lang="en-GB" sz="1400" b="0" i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you shall end in certainties.</a:t>
            </a:r>
            <a:b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After Francis Bacon (AD 1561 - 1626)</a:t>
            </a:r>
            <a:endParaRPr lang="en-GB" sz="14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051762-BF7D-8D53-A4EF-AA50C3482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705" y="2177603"/>
            <a:ext cx="3478135" cy="346719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Picture 2"/>
          <p:cNvPicPr/>
          <p:nvPr/>
        </p:nvPicPr>
        <p:blipFill>
          <a:blip r:embed="rId2"/>
          <a:stretch/>
        </p:blipFill>
        <p:spPr>
          <a:xfrm>
            <a:off x="1644623" y="1070970"/>
            <a:ext cx="6852749" cy="3496990"/>
          </a:xfrm>
          <a:prstGeom prst="rect">
            <a:avLst/>
          </a:prstGeom>
          <a:ln>
            <a:noFill/>
          </a:ln>
        </p:spPr>
      </p:pic>
      <p:sp>
        <p:nvSpPr>
          <p:cNvPr id="360" name="CustomShape 1"/>
          <p:cNvSpPr/>
          <p:nvPr/>
        </p:nvSpPr>
        <p:spPr>
          <a:xfrm>
            <a:off x="1637602" y="226022"/>
            <a:ext cx="6804412" cy="9464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9" tIns="33755" rIns="67509" bIns="33755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3300" spc="-1">
                <a:solidFill>
                  <a:srgbClr val="000000"/>
                </a:solidFill>
                <a:latin typeface="Arial"/>
                <a:ea typeface="DejaVu Sans"/>
              </a:rPr>
              <a:t>Meta-analysis of existing cores</a:t>
            </a:r>
            <a:endParaRPr lang="en-GB" sz="3300" spc="-1">
              <a:latin typeface="Arial"/>
            </a:endParaRPr>
          </a:p>
        </p:txBody>
      </p:sp>
      <p:sp>
        <p:nvSpPr>
          <p:cNvPr id="361" name="CustomShape 2"/>
          <p:cNvSpPr/>
          <p:nvPr/>
        </p:nvSpPr>
        <p:spPr>
          <a:xfrm>
            <a:off x="1356763" y="5305973"/>
            <a:ext cx="1980175" cy="2759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9" tIns="33755" rIns="67509" bIns="33755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350" spc="-1" dirty="0">
                <a:solidFill>
                  <a:srgbClr val="000000"/>
                </a:solidFill>
                <a:latin typeface="Arial"/>
                <a:ea typeface="DejaVu Sans"/>
              </a:rPr>
              <a:t>Blaauw et al. 2018 </a:t>
            </a:r>
            <a:r>
              <a:rPr lang="en-US" sz="1350" i="1" spc="-1" dirty="0">
                <a:solidFill>
                  <a:srgbClr val="000000"/>
                </a:solidFill>
                <a:latin typeface="Arial"/>
                <a:ea typeface="DejaVu Sans"/>
              </a:rPr>
              <a:t>QSR</a:t>
            </a:r>
            <a:endParaRPr lang="en-GB" sz="1350" spc="-1" dirty="0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Picture 2_13"/>
          <p:cNvPicPr/>
          <p:nvPr/>
        </p:nvPicPr>
        <p:blipFill>
          <a:blip r:embed="rId2"/>
          <a:stretch/>
        </p:blipFill>
        <p:spPr>
          <a:xfrm>
            <a:off x="1671480" y="1716840"/>
            <a:ext cx="3292200" cy="2377800"/>
          </a:xfrm>
          <a:prstGeom prst="rect">
            <a:avLst/>
          </a:prstGeom>
          <a:ln w="0">
            <a:noFill/>
          </a:ln>
        </p:spPr>
      </p:pic>
      <p:sp>
        <p:nvSpPr>
          <p:cNvPr id="547" name="Text Box 3_7"/>
          <p:cNvSpPr/>
          <p:nvPr/>
        </p:nvSpPr>
        <p:spPr>
          <a:xfrm>
            <a:off x="1671480" y="4405680"/>
            <a:ext cx="6678360" cy="27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42840" rIns="67680" bIns="33840">
            <a:noAutofit/>
          </a:bodyPr>
          <a:lstStyle/>
          <a:p>
            <a:pPr>
              <a:lnSpc>
                <a:spcPct val="100000"/>
              </a:lnSpc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</a:tabLst>
            </a:pPr>
            <a:r>
              <a:rPr lang="en-US" sz="105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Millet et al. 2012. Chironomid-based reconstruction of Lateglacial summer temperatures from the Ech palaeolake record (French western Pyrenees). </a:t>
            </a:r>
            <a:r>
              <a:rPr lang="en-US" sz="1050" b="0" i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PalPalPal </a:t>
            </a:r>
            <a:r>
              <a:rPr lang="en-US" sz="105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315: 86-99</a:t>
            </a:r>
            <a:endParaRPr lang="en-GB" sz="1050" b="0" strike="noStrike" spc="-1">
              <a:latin typeface="Arial"/>
            </a:endParaRPr>
          </a:p>
        </p:txBody>
      </p:sp>
      <p:sp>
        <p:nvSpPr>
          <p:cNvPr id="548" name="Oval 5_4"/>
          <p:cNvSpPr/>
          <p:nvPr/>
        </p:nvSpPr>
        <p:spPr>
          <a:xfrm>
            <a:off x="2862360" y="2832840"/>
            <a:ext cx="411120" cy="15300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9" name="Oval 6_4"/>
          <p:cNvSpPr/>
          <p:nvPr/>
        </p:nvSpPr>
        <p:spPr>
          <a:xfrm>
            <a:off x="4313160" y="3678120"/>
            <a:ext cx="409320" cy="15192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0" name="Oval 7_4"/>
          <p:cNvSpPr/>
          <p:nvPr/>
        </p:nvSpPr>
        <p:spPr>
          <a:xfrm>
            <a:off x="2152800" y="2239920"/>
            <a:ext cx="411120" cy="15300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1" name="Oval 8_2"/>
          <p:cNvSpPr/>
          <p:nvPr/>
        </p:nvSpPr>
        <p:spPr>
          <a:xfrm>
            <a:off x="3603600" y="3288600"/>
            <a:ext cx="411120" cy="15192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2" name="Rectangle 551"/>
          <p:cNvSpPr/>
          <p:nvPr/>
        </p:nvSpPr>
        <p:spPr>
          <a:xfrm>
            <a:off x="503640" y="225720"/>
            <a:ext cx="9068760" cy="94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Googling for age-depth model</a:t>
            </a:r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Picture 7"/>
          <p:cNvPicPr/>
          <p:nvPr/>
        </p:nvPicPr>
        <p:blipFill>
          <a:blip r:embed="rId2"/>
          <a:stretch/>
        </p:blipFill>
        <p:spPr>
          <a:xfrm>
            <a:off x="4392798" y="123138"/>
            <a:ext cx="3638759" cy="5547116"/>
          </a:xfrm>
          <a:prstGeom prst="rect">
            <a:avLst/>
          </a:prstGeom>
          <a:ln>
            <a:noFill/>
          </a:ln>
        </p:spPr>
      </p:pic>
      <p:sp>
        <p:nvSpPr>
          <p:cNvPr id="363" name="CustomShape 1"/>
          <p:cNvSpPr/>
          <p:nvPr/>
        </p:nvSpPr>
        <p:spPr>
          <a:xfrm>
            <a:off x="1356763" y="5305973"/>
            <a:ext cx="1980175" cy="2759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9" tIns="33755" rIns="67509" bIns="33755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350" spc="-1" dirty="0">
                <a:solidFill>
                  <a:srgbClr val="000000"/>
                </a:solidFill>
                <a:latin typeface="Arial"/>
                <a:ea typeface="DejaVu Sans"/>
              </a:rPr>
              <a:t>Blaauw et al. 2018 </a:t>
            </a:r>
            <a:r>
              <a:rPr lang="en-US" sz="1350" i="1" spc="-1" dirty="0">
                <a:solidFill>
                  <a:srgbClr val="000000"/>
                </a:solidFill>
                <a:latin typeface="Arial"/>
                <a:ea typeface="DejaVu Sans"/>
              </a:rPr>
              <a:t>QSR</a:t>
            </a:r>
            <a:endParaRPr lang="en-GB" sz="1350" spc="-1" dirty="0">
              <a:latin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2545469" y="1700968"/>
            <a:ext cx="2381463" cy="26933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6708" tIns="28354" rIns="56708" bIns="28354">
            <a:noAutofit/>
          </a:bodyPr>
          <a:lstStyle/>
          <a:p>
            <a:pPr>
              <a:lnSpc>
                <a:spcPct val="100000"/>
              </a:lnSpc>
            </a:pPr>
            <a:endParaRPr lang="en-GB" sz="1350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350" spc="-1">
              <a:latin typeface="Arial"/>
            </a:endParaRPr>
          </a:p>
        </p:txBody>
      </p:sp>
      <p:sp>
        <p:nvSpPr>
          <p:cNvPr id="365" name="CustomShape 2"/>
          <p:cNvSpPr/>
          <p:nvPr/>
        </p:nvSpPr>
        <p:spPr>
          <a:xfrm>
            <a:off x="2393978" y="4290901"/>
            <a:ext cx="1974246" cy="2260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5898" tIns="27814" rIns="55898" bIns="27814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118" spc="-1">
                <a:solidFill>
                  <a:srgbClr val="000000"/>
                </a:solidFill>
                <a:latin typeface="News Gothic MT"/>
                <a:ea typeface="DejaVu Sans"/>
              </a:rPr>
              <a:t>Linear interpolation</a:t>
            </a:r>
            <a:endParaRPr lang="en-GB" sz="1118" spc="-1">
              <a:latin typeface="Arial"/>
            </a:endParaRPr>
          </a:p>
        </p:txBody>
      </p:sp>
      <p:pic>
        <p:nvPicPr>
          <p:cNvPr id="366" name="Picture 2" descr="linint.gif"/>
          <p:cNvPicPr/>
          <p:nvPr/>
        </p:nvPicPr>
        <p:blipFill>
          <a:blip r:embed="rId2"/>
          <a:stretch/>
        </p:blipFill>
        <p:spPr>
          <a:xfrm>
            <a:off x="1247127" y="306493"/>
            <a:ext cx="5565209" cy="3710049"/>
          </a:xfrm>
          <a:prstGeom prst="rect">
            <a:avLst/>
          </a:prstGeom>
          <a:ln>
            <a:noFill/>
          </a:ln>
        </p:spPr>
      </p:pic>
      <p:sp>
        <p:nvSpPr>
          <p:cNvPr id="367" name="CustomShape 3"/>
          <p:cNvSpPr/>
          <p:nvPr/>
        </p:nvSpPr>
        <p:spPr>
          <a:xfrm>
            <a:off x="1356763" y="5305973"/>
            <a:ext cx="2028136" cy="2759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9" tIns="33755" rIns="67509" bIns="33755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350" spc="-1" dirty="0">
                <a:solidFill>
                  <a:srgbClr val="000000"/>
                </a:solidFill>
                <a:latin typeface="Arial"/>
                <a:ea typeface="DejaVu Sans"/>
              </a:rPr>
              <a:t>Blaauw et al. 2018 </a:t>
            </a:r>
            <a:r>
              <a:rPr lang="en-US" sz="1350" i="1" spc="-1" dirty="0">
                <a:solidFill>
                  <a:srgbClr val="000000"/>
                </a:solidFill>
                <a:latin typeface="Arial"/>
                <a:ea typeface="DejaVu Sans"/>
              </a:rPr>
              <a:t>QSR</a:t>
            </a:r>
            <a:endParaRPr lang="en-GB" sz="1350" spc="-1" dirty="0">
              <a:latin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2393978" y="4290901"/>
            <a:ext cx="1974246" cy="2260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5898" tIns="27814" rIns="55898" bIns="27814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118" spc="-1">
                <a:solidFill>
                  <a:srgbClr val="000000"/>
                </a:solidFill>
                <a:latin typeface="News Gothic MT"/>
                <a:ea typeface="DejaVu Sans"/>
              </a:rPr>
              <a:t>Bayesian: </a:t>
            </a:r>
            <a:r>
              <a:rPr lang="en-GB" sz="1118" i="1" spc="-1">
                <a:solidFill>
                  <a:srgbClr val="000000"/>
                </a:solidFill>
                <a:latin typeface="News Gothic MT"/>
                <a:ea typeface="DejaVu Sans"/>
              </a:rPr>
              <a:t>Bacon</a:t>
            </a:r>
            <a:endParaRPr lang="en-GB" sz="1118" spc="-1">
              <a:latin typeface="Arial"/>
            </a:endParaRPr>
          </a:p>
        </p:txBody>
      </p:sp>
      <p:pic>
        <p:nvPicPr>
          <p:cNvPr id="369" name="Picture 1" descr="Bacon.gif"/>
          <p:cNvPicPr/>
          <p:nvPr/>
        </p:nvPicPr>
        <p:blipFill>
          <a:blip r:embed="rId2"/>
          <a:stretch/>
        </p:blipFill>
        <p:spPr>
          <a:xfrm>
            <a:off x="1259549" y="314865"/>
            <a:ext cx="5552787" cy="3701678"/>
          </a:xfrm>
          <a:prstGeom prst="rect">
            <a:avLst/>
          </a:prstGeom>
          <a:ln>
            <a:noFill/>
          </a:ln>
        </p:spPr>
      </p:pic>
      <p:sp>
        <p:nvSpPr>
          <p:cNvPr id="370" name="CustomShape 2"/>
          <p:cNvSpPr/>
          <p:nvPr/>
        </p:nvSpPr>
        <p:spPr>
          <a:xfrm>
            <a:off x="1356763" y="5305973"/>
            <a:ext cx="1980175" cy="2759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9" tIns="33755" rIns="67509" bIns="33755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350" spc="-1" dirty="0">
                <a:solidFill>
                  <a:srgbClr val="000000"/>
                </a:solidFill>
                <a:latin typeface="Arial"/>
                <a:ea typeface="DejaVu Sans"/>
              </a:rPr>
              <a:t>Blaauw et al. 2018 </a:t>
            </a:r>
            <a:r>
              <a:rPr lang="en-US" sz="1350" i="1" spc="-1" dirty="0">
                <a:solidFill>
                  <a:srgbClr val="000000"/>
                </a:solidFill>
                <a:latin typeface="Arial"/>
                <a:ea typeface="DejaVu Sans"/>
              </a:rPr>
              <a:t>QSR</a:t>
            </a:r>
            <a:endParaRPr lang="en-GB" sz="1350" spc="-1" dirty="0">
              <a:latin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_40"/>
          <p:cNvSpPr/>
          <p:nvPr/>
        </p:nvSpPr>
        <p:spPr>
          <a:xfrm>
            <a:off x="1637602" y="877835"/>
            <a:ext cx="6800902" cy="7069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GB" sz="3300" spc="-1">
                <a:solidFill>
                  <a:srgbClr val="000000"/>
                </a:solidFill>
                <a:latin typeface="Arial"/>
                <a:ea typeface="DejaVu Sans"/>
              </a:rPr>
              <a:t>Classical vs Bayesian </a:t>
            </a:r>
            <a:r>
              <a:rPr lang="en-GB" sz="2700" spc="-1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en-GB" sz="2700" i="1" spc="-1">
                <a:solidFill>
                  <a:srgbClr val="000000"/>
                </a:solidFill>
                <a:latin typeface="Arial"/>
                <a:ea typeface="DejaVu Sans"/>
              </a:rPr>
              <a:t>Bacon</a:t>
            </a:r>
            <a:r>
              <a:rPr lang="en-GB" sz="2700" spc="-1">
                <a:solidFill>
                  <a:srgbClr val="000000"/>
                </a:solidFill>
                <a:latin typeface="Arial"/>
                <a:ea typeface="DejaVu Sans"/>
              </a:rPr>
              <a:t>/</a:t>
            </a:r>
            <a:r>
              <a:rPr lang="en-GB" sz="2700" i="1" spc="-1">
                <a:solidFill>
                  <a:srgbClr val="000000"/>
                </a:solidFill>
                <a:latin typeface="Arial"/>
                <a:ea typeface="DejaVu Sans"/>
              </a:rPr>
              <a:t>Bchron</a:t>
            </a:r>
            <a:r>
              <a:rPr lang="en-GB" sz="2700" spc="-1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lang="en-GB" sz="2700" spc="-1">
              <a:latin typeface="Arial"/>
            </a:endParaRPr>
          </a:p>
        </p:txBody>
      </p:sp>
      <p:sp>
        <p:nvSpPr>
          <p:cNvPr id="257" name="CustomShape 2_24"/>
          <p:cNvSpPr/>
          <p:nvPr/>
        </p:nvSpPr>
        <p:spPr>
          <a:xfrm>
            <a:off x="1637602" y="1588304"/>
            <a:ext cx="6800902" cy="26382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71000" lnSpcReduction="20000"/>
          </a:bodyPr>
          <a:lstStyle/>
          <a:p>
            <a:pPr marL="171473" indent="-167692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700" spc="-1">
                <a:solidFill>
                  <a:srgbClr val="000000"/>
                </a:solidFill>
                <a:latin typeface="Arial"/>
                <a:ea typeface="DejaVu Sans"/>
              </a:rPr>
              <a:t>Classical models</a:t>
            </a:r>
            <a:endParaRPr lang="en-GB" sz="2700" spc="-1">
              <a:latin typeface="Arial"/>
            </a:endParaRPr>
          </a:p>
          <a:p>
            <a:pPr marL="514419" lvl="1" indent="-167692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GB" spc="-1">
                <a:solidFill>
                  <a:srgbClr val="000000"/>
                </a:solidFill>
                <a:latin typeface="Arial"/>
                <a:ea typeface="DejaVu Sans"/>
              </a:rPr>
              <a:t>Fast and “conveniently” precise even at low dating densities </a:t>
            </a:r>
            <a:endParaRPr lang="en-GB" spc="-1">
              <a:latin typeface="Arial"/>
            </a:endParaRPr>
          </a:p>
          <a:p>
            <a:pPr marL="514419" lvl="1" indent="-167692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GB" spc="-1">
                <a:solidFill>
                  <a:srgbClr val="000000"/>
                </a:solidFill>
                <a:latin typeface="Arial"/>
                <a:ea typeface="DejaVu Sans"/>
              </a:rPr>
              <a:t>But precision illusionary! Large offsets likely</a:t>
            </a:r>
            <a:endParaRPr lang="en-GB" spc="-1">
              <a:latin typeface="Arial"/>
            </a:endParaRPr>
          </a:p>
          <a:p>
            <a:pPr marL="514419" lvl="1" indent="-167692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GB" spc="-1">
                <a:solidFill>
                  <a:srgbClr val="000000"/>
                </a:solidFill>
                <a:latin typeface="Arial"/>
                <a:ea typeface="DejaVu Sans"/>
              </a:rPr>
              <a:t>More dates do not increase precision</a:t>
            </a:r>
            <a:endParaRPr lang="en-GB" spc="-1">
              <a:latin typeface="Arial"/>
            </a:endParaRPr>
          </a:p>
          <a:p>
            <a:pPr marL="514419" lvl="1" indent="-167692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GB" spc="-1">
                <a:solidFill>
                  <a:srgbClr val="000000"/>
                </a:solidFill>
                <a:latin typeface="Arial"/>
                <a:ea typeface="DejaVu Sans"/>
              </a:rPr>
              <a:t>Outliers can be disastrous</a:t>
            </a:r>
            <a:endParaRPr lang="en-GB" spc="-1">
              <a:latin typeface="Arial"/>
            </a:endParaRPr>
          </a:p>
          <a:p>
            <a:pPr marL="514419" lvl="1" indent="-167692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GB" spc="-1">
                <a:solidFill>
                  <a:srgbClr val="000000"/>
                </a:solidFill>
                <a:latin typeface="Arial"/>
                <a:ea typeface="DejaVu Sans"/>
              </a:rPr>
              <a:t>Popular but not well suited to their tasks</a:t>
            </a:r>
            <a:endParaRPr lang="en-GB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pc="-1">
              <a:latin typeface="Arial"/>
            </a:endParaRPr>
          </a:p>
          <a:p>
            <a:pPr marL="171473" indent="-167692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700" spc="-1">
                <a:solidFill>
                  <a:srgbClr val="000000"/>
                </a:solidFill>
                <a:latin typeface="Arial"/>
                <a:ea typeface="DejaVu Sans"/>
              </a:rPr>
              <a:t>Bayesian: </a:t>
            </a:r>
            <a:r>
              <a:rPr lang="en-GB" sz="2700" i="1" spc="-1">
                <a:solidFill>
                  <a:srgbClr val="000000"/>
                </a:solidFill>
                <a:latin typeface="Arial"/>
                <a:ea typeface="DejaVu Sans"/>
              </a:rPr>
              <a:t>Bacon/Bchron</a:t>
            </a:r>
            <a:endParaRPr lang="en-GB" sz="2700" spc="-1">
              <a:latin typeface="Arial"/>
            </a:endParaRPr>
          </a:p>
          <a:p>
            <a:pPr marL="514419" lvl="1" indent="-167692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GB" spc="-1">
                <a:solidFill>
                  <a:srgbClr val="000000"/>
                </a:solidFill>
                <a:latin typeface="Arial"/>
                <a:ea typeface="DejaVu Sans"/>
              </a:rPr>
              <a:t>Slower, and larger uncertainties at low dating densities</a:t>
            </a:r>
            <a:endParaRPr lang="en-GB" spc="-1">
              <a:latin typeface="Arial"/>
            </a:endParaRPr>
          </a:p>
          <a:p>
            <a:pPr marL="514419" lvl="1" indent="-167692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GB" spc="-1">
                <a:solidFill>
                  <a:srgbClr val="000000"/>
                </a:solidFill>
                <a:latin typeface="Arial"/>
                <a:ea typeface="DejaVu Sans"/>
              </a:rPr>
              <a:t>High accuracy, realistic precision estimates</a:t>
            </a:r>
            <a:endParaRPr lang="en-GB" spc="-1">
              <a:latin typeface="Arial"/>
            </a:endParaRPr>
          </a:p>
          <a:p>
            <a:pPr marL="514419" lvl="1" indent="-167692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GB" spc="-1">
                <a:solidFill>
                  <a:srgbClr val="000000"/>
                </a:solidFill>
                <a:latin typeface="Arial"/>
                <a:ea typeface="DejaVu Sans"/>
              </a:rPr>
              <a:t>Each additional date will tell us more</a:t>
            </a:r>
            <a:endParaRPr lang="en-GB" spc="-1">
              <a:latin typeface="Arial"/>
            </a:endParaRPr>
          </a:p>
          <a:p>
            <a:pPr marL="514419" lvl="1" indent="-167692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GB" spc="-1">
                <a:solidFill>
                  <a:srgbClr val="000000"/>
                </a:solidFill>
                <a:latin typeface="Arial"/>
                <a:ea typeface="DejaVu Sans"/>
              </a:rPr>
              <a:t>Handle outliers well</a:t>
            </a:r>
            <a:endParaRPr lang="en-GB" spc="-1">
              <a:latin typeface="Arial"/>
            </a:endParaRPr>
          </a:p>
          <a:p>
            <a:pPr marL="514419" lvl="1" indent="-167692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GB" spc="-1">
                <a:solidFill>
                  <a:srgbClr val="000000"/>
                </a:solidFill>
                <a:latin typeface="Arial"/>
                <a:ea typeface="DejaVu Sans"/>
              </a:rPr>
              <a:t>Outperform classical models at </a:t>
            </a:r>
            <a:r>
              <a:rPr lang="en-GB" b="1" i="1" spc="-1">
                <a:solidFill>
                  <a:srgbClr val="000000"/>
                </a:solidFill>
                <a:latin typeface="Arial"/>
                <a:ea typeface="DejaVu Sans"/>
              </a:rPr>
              <a:t>all </a:t>
            </a:r>
            <a:r>
              <a:rPr lang="en-GB" spc="-1">
                <a:solidFill>
                  <a:srgbClr val="000000"/>
                </a:solidFill>
                <a:latin typeface="Arial"/>
                <a:ea typeface="DejaVu Sans"/>
              </a:rPr>
              <a:t>tested dating densities</a:t>
            </a:r>
            <a:endParaRPr lang="en-GB" spc="-1">
              <a:latin typeface="Arial"/>
            </a:endParaRPr>
          </a:p>
        </p:txBody>
      </p:sp>
      <p:sp>
        <p:nvSpPr>
          <p:cNvPr id="258" name="CustomShape 3_6"/>
          <p:cNvSpPr/>
          <p:nvPr/>
        </p:nvSpPr>
        <p:spPr>
          <a:xfrm>
            <a:off x="1694040" y="4688608"/>
            <a:ext cx="1980175" cy="2759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9" tIns="33755" rIns="67509" bIns="33755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350" spc="-1">
                <a:solidFill>
                  <a:srgbClr val="000000"/>
                </a:solidFill>
                <a:latin typeface="Arial"/>
                <a:ea typeface="DejaVu Sans"/>
              </a:rPr>
              <a:t>Blaauw et al. 2018 </a:t>
            </a:r>
            <a:r>
              <a:rPr lang="en-US" sz="1350" i="1" spc="-1">
                <a:solidFill>
                  <a:srgbClr val="000000"/>
                </a:solidFill>
                <a:latin typeface="Arial"/>
                <a:ea typeface="DejaVu Sans"/>
              </a:rPr>
              <a:t>QSR</a:t>
            </a:r>
            <a:endParaRPr lang="en-GB" sz="1350" spc="-1">
              <a:latin typeface="Arial"/>
            </a:endParaRPr>
          </a:p>
        </p:txBody>
      </p:sp>
      <p:pic>
        <p:nvPicPr>
          <p:cNvPr id="259" name="Picture 258"/>
          <p:cNvPicPr/>
          <p:nvPr/>
        </p:nvPicPr>
        <p:blipFill>
          <a:blip r:embed="rId2"/>
          <a:stretch/>
        </p:blipFill>
        <p:spPr>
          <a:xfrm>
            <a:off x="7121529" y="1895606"/>
            <a:ext cx="2633949" cy="2023663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 174"/>
          <p:cNvSpPr/>
          <p:nvPr/>
        </p:nvSpPr>
        <p:spPr>
          <a:xfrm>
            <a:off x="1286553" y="4705081"/>
            <a:ext cx="7511911" cy="2581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9" tIns="33755" rIns="67509" bIns="33755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200" i="1" spc="-1">
                <a:solidFill>
                  <a:srgbClr val="000000"/>
                </a:solidFill>
                <a:latin typeface="Arial"/>
                <a:ea typeface="DejaVu Sans"/>
              </a:rPr>
              <a:t>Scholar.google </a:t>
            </a:r>
            <a:r>
              <a:rPr lang="en-GB" sz="1200" spc="-1">
                <a:solidFill>
                  <a:srgbClr val="000000"/>
                </a:solidFill>
                <a:latin typeface="Arial"/>
                <a:ea typeface="DejaVu Sans"/>
              </a:rPr>
              <a:t>citations to calibration/age-modeling (left) and age-depth modeling (right) software</a:t>
            </a:r>
            <a:endParaRPr lang="en-GB" sz="1200" spc="-1"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259751-B1B7-62E3-F913-B3C2C87ED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553" y="503354"/>
            <a:ext cx="6862042" cy="413422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B5B029-8D5A-BCD4-0BB8-8DE4AFCA7394}"/>
              </a:ext>
            </a:extLst>
          </p:cNvPr>
          <p:cNvSpPr txBox="1"/>
          <p:nvPr/>
        </p:nvSpPr>
        <p:spPr>
          <a:xfrm>
            <a:off x="5493470" y="5301218"/>
            <a:ext cx="5066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vimeo.com</a:t>
            </a:r>
            <a:r>
              <a:rPr lang="en-US" dirty="0"/>
              <a:t>/548368871</a:t>
            </a:r>
          </a:p>
        </p:txBody>
      </p:sp>
      <p:pic>
        <p:nvPicPr>
          <p:cNvPr id="4" name="Online Media 3" descr="Simulation of sedimentation and the decay of Pb-210 over time">
            <a:hlinkClick r:id="" action="ppaction://media"/>
            <a:extLst>
              <a:ext uri="{FF2B5EF4-FFF2-40B4-BE49-F238E27FC236}">
                <a16:creationId xmlns:a16="http://schemas.microsoft.com/office/drawing/2014/main" id="{FD54F1D6-C0AA-7A30-0597-CB8D36E4424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0846" y="249303"/>
            <a:ext cx="4935439" cy="4935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TextBox 1_0"/>
          <p:cNvSpPr/>
          <p:nvPr/>
        </p:nvSpPr>
        <p:spPr>
          <a:xfrm>
            <a:off x="208345" y="1178910"/>
            <a:ext cx="3241800" cy="41535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Only </a:t>
            </a:r>
            <a:r>
              <a:rPr lang="en-GB" sz="2400" b="0" strike="noStrike" spc="-1" baseline="30000" dirty="0">
                <a:solidFill>
                  <a:srgbClr val="000000"/>
                </a:solidFill>
                <a:latin typeface="Calibri"/>
                <a:ea typeface="DejaVu Sans"/>
              </a:rPr>
              <a:t>210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Pb, supported </a:t>
            </a:r>
            <a:r>
              <a:rPr lang="en-GB" sz="2400" b="0" strike="noStrike" spc="-1" baseline="30000" dirty="0">
                <a:solidFill>
                  <a:srgbClr val="000000"/>
                </a:solidFill>
                <a:latin typeface="Calibri"/>
                <a:ea typeface="DejaVu Sans"/>
              </a:rPr>
              <a:t>210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Pb  estimated from tail </a:t>
            </a:r>
            <a:r>
              <a:rPr lang="en-GB" sz="2400" b="0" strike="noStrike" spc="-1" baseline="30000" dirty="0">
                <a:solidFill>
                  <a:srgbClr val="000000"/>
                </a:solidFill>
                <a:latin typeface="Calibri"/>
                <a:ea typeface="DejaVu Sans"/>
              </a:rPr>
              <a:t>210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Pb measurements 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Blue </a:t>
            </a:r>
            <a:r>
              <a:rPr lang="en-GB" sz="2400" b="0" strike="noStrike" spc="-1" baseline="30000" dirty="0">
                <a:solidFill>
                  <a:srgbClr val="000000"/>
                </a:solidFill>
                <a:latin typeface="Calibri"/>
                <a:ea typeface="DejaVu Sans"/>
              </a:rPr>
              <a:t>210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Pb: measured in rectangles, modelled in “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bluescale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”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GB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All parameters involved in producing age-model and modelled </a:t>
            </a:r>
            <a:r>
              <a:rPr lang="en-GB" sz="2400" b="0" strike="noStrike" spc="-1" baseline="33000" dirty="0">
                <a:solidFill>
                  <a:srgbClr val="000000"/>
                </a:solidFill>
                <a:latin typeface="Calibri"/>
                <a:ea typeface="DejaVu Sans"/>
              </a:rPr>
              <a:t>210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Pb</a:t>
            </a:r>
            <a:endParaRPr lang="en-GB" sz="2400" b="0" strike="noStrike" spc="-1" dirty="0">
              <a:latin typeface="Arial"/>
            </a:endParaRPr>
          </a:p>
        </p:txBody>
      </p:sp>
      <p:pic>
        <p:nvPicPr>
          <p:cNvPr id="1223" name="Picture 2_ 16" descr="A picture containing diagram&#10;&#10;Description automatically generated"/>
          <p:cNvPicPr/>
          <p:nvPr/>
        </p:nvPicPr>
        <p:blipFill>
          <a:blip r:embed="rId2"/>
          <a:stretch/>
        </p:blipFill>
        <p:spPr>
          <a:xfrm>
            <a:off x="3480120" y="377280"/>
            <a:ext cx="6392160" cy="514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AC5459-BF71-FBA7-DCA2-A661F3F7E5EC}"/>
              </a:ext>
            </a:extLst>
          </p:cNvPr>
          <p:cNvSpPr/>
          <p:nvPr/>
        </p:nvSpPr>
        <p:spPr>
          <a:xfrm>
            <a:off x="503640" y="1326240"/>
            <a:ext cx="3267148" cy="328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432000" indent="-32256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GB" sz="3200" b="0" strike="noStrike" spc="-1" dirty="0">
              <a:latin typeface="Arial"/>
            </a:endParaRPr>
          </a:p>
        </p:txBody>
      </p:sp>
      <p:sp>
        <p:nvSpPr>
          <p:cNvPr id="1051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GB" sz="3300" b="0" strike="noStrike" spc="-1" dirty="0">
                <a:latin typeface="Arial"/>
              </a:rPr>
              <a:t>NERC </a:t>
            </a:r>
            <a:r>
              <a:rPr lang="en-GB" sz="3300" b="0" strike="noStrike" spc="-1" dirty="0" err="1">
                <a:latin typeface="Arial"/>
              </a:rPr>
              <a:t>SeedCorn</a:t>
            </a:r>
            <a:r>
              <a:rPr lang="en-GB" sz="3300" b="0" strike="noStrike" spc="-1" dirty="0">
                <a:latin typeface="Arial"/>
              </a:rPr>
              <a:t>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0F4395-BE02-0A31-3D71-8801B2EA9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5" y="2783624"/>
            <a:ext cx="3267148" cy="2888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937768-F826-C48A-6123-0C1C92B1B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425" y="2835274"/>
            <a:ext cx="3216533" cy="2835275"/>
          </a:xfrm>
          <a:prstGeom prst="rect">
            <a:avLst/>
          </a:prstGeom>
        </p:spPr>
      </p:pic>
      <p:pic>
        <p:nvPicPr>
          <p:cNvPr id="9" name="Picture 2" descr="A Straight Banana : r/mildlyinteresting">
            <a:extLst>
              <a:ext uri="{FF2B5EF4-FFF2-40B4-BE49-F238E27FC236}">
                <a16:creationId xmlns:a16="http://schemas.microsoft.com/office/drawing/2014/main" id="{241BDB40-779C-6866-4A77-6D6979ED2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881" y="90339"/>
            <a:ext cx="1235901" cy="123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6F6095-3761-EFE2-56FC-283B8F731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679" y="2662517"/>
            <a:ext cx="3357674" cy="30080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268740-0109-41B9-F1E7-3626226CD21D}"/>
              </a:ext>
            </a:extLst>
          </p:cNvPr>
          <p:cNvSpPr txBox="1"/>
          <p:nvPr/>
        </p:nvSpPr>
        <p:spPr>
          <a:xfrm>
            <a:off x="7398936" y="430870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crs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3EE7AD-1ECD-06FF-13A5-283BD72626D2}"/>
              </a:ext>
            </a:extLst>
          </p:cNvPr>
          <p:cNvSpPr txBox="1"/>
          <p:nvPr/>
        </p:nvSpPr>
        <p:spPr>
          <a:xfrm>
            <a:off x="4186486" y="430870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plum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39750-4DB9-4247-ECAD-5AC51E0C8F02}"/>
              </a:ext>
            </a:extLst>
          </p:cNvPr>
          <p:cNvSpPr txBox="1"/>
          <p:nvPr/>
        </p:nvSpPr>
        <p:spPr>
          <a:xfrm>
            <a:off x="901831" y="430870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plum</a:t>
            </a:r>
          </a:p>
        </p:txBody>
      </p:sp>
    </p:spTree>
    <p:extLst>
      <p:ext uri="{BB962C8B-B14F-4D97-AF65-F5344CB8AC3E}">
        <p14:creationId xmlns:p14="http://schemas.microsoft.com/office/powerpoint/2010/main" val="32560329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Rectangle 2"/>
          <p:cNvSpPr/>
          <p:nvPr/>
        </p:nvSpPr>
        <p:spPr>
          <a:xfrm>
            <a:off x="631710" y="1359900"/>
            <a:ext cx="3208320" cy="25838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Easy to include other dates such as radiocarbon or historical dates</a:t>
            </a:r>
            <a:endParaRPr lang="en-GB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>
              <a:lnSpc>
                <a:spcPct val="100000"/>
              </a:lnSpc>
              <a:buNone/>
            </a:pPr>
            <a:endParaRPr lang="en-GB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en-GB" spc="-1" dirty="0">
                <a:solidFill>
                  <a:srgbClr val="000000"/>
                </a:solidFill>
                <a:latin typeface="Calibri"/>
              </a:rPr>
              <a:t>No inbuilt curvature</a:t>
            </a:r>
          </a:p>
          <a:p>
            <a:pPr>
              <a:lnSpc>
                <a:spcPct val="100000"/>
              </a:lnSpc>
              <a:buNone/>
            </a:pPr>
            <a:endParaRPr lang="en-GB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en-GB" spc="-1" dirty="0">
                <a:solidFill>
                  <a:srgbClr val="000000"/>
                </a:solidFill>
                <a:latin typeface="Calibri"/>
              </a:rPr>
              <a:t>But explicit limits on accumulation rate and variability</a:t>
            </a:r>
            <a:endParaRPr lang="en-GB" sz="1800" b="0" strike="noStrike" spc="-1" dirty="0">
              <a:latin typeface="Arial"/>
            </a:endParaRPr>
          </a:p>
        </p:txBody>
      </p:sp>
      <p:pic>
        <p:nvPicPr>
          <p:cNvPr id="1229" name="Picture 2_ 17" descr="A picture containing graphical user interface&#10;&#10;Description automatically generated"/>
          <p:cNvPicPr/>
          <p:nvPr/>
        </p:nvPicPr>
        <p:blipFill>
          <a:blip r:embed="rId2"/>
          <a:stretch/>
        </p:blipFill>
        <p:spPr>
          <a:xfrm>
            <a:off x="4023000" y="227160"/>
            <a:ext cx="6053760" cy="5256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Picture 373"/>
          <p:cNvPicPr/>
          <p:nvPr/>
        </p:nvPicPr>
        <p:blipFill>
          <a:blip r:embed="rId2"/>
          <a:stretch/>
        </p:blipFill>
        <p:spPr>
          <a:xfrm>
            <a:off x="6120000" y="0"/>
            <a:ext cx="3960000" cy="2970000"/>
          </a:xfrm>
          <a:prstGeom prst="rect">
            <a:avLst/>
          </a:prstGeom>
          <a:ln w="18000">
            <a:solidFill>
              <a:srgbClr val="74B531"/>
            </a:solidFill>
            <a:round/>
          </a:ln>
        </p:spPr>
      </p:pic>
      <p:pic>
        <p:nvPicPr>
          <p:cNvPr id="375" name="Picture 374"/>
          <p:cNvPicPr/>
          <p:nvPr/>
        </p:nvPicPr>
        <p:blipFill>
          <a:blip r:embed="rId3"/>
          <a:stretch/>
        </p:blipFill>
        <p:spPr>
          <a:xfrm>
            <a:off x="187920" y="0"/>
            <a:ext cx="5644080" cy="5669640"/>
          </a:xfrm>
          <a:prstGeom prst="rect">
            <a:avLst/>
          </a:prstGeom>
          <a:ln w="18000">
            <a:solidFill>
              <a:srgbClr val="74B531"/>
            </a:solidFill>
            <a:rou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tangle 4_4"/>
          <p:cNvSpPr/>
          <p:nvPr/>
        </p:nvSpPr>
        <p:spPr>
          <a:xfrm>
            <a:off x="5116680" y="2038320"/>
            <a:ext cx="3028680" cy="229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5600" tIns="17280" rIns="75600" bIns="37800">
            <a:normAutofit/>
          </a:bodyPr>
          <a:lstStyle/>
          <a:p>
            <a:pPr marL="321480" indent="-24120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pos="321480" algn="l"/>
                <a:tab pos="399960" algn="l"/>
                <a:tab pos="736920" algn="l"/>
                <a:tab pos="1073880" algn="l"/>
                <a:tab pos="1411200" algn="l"/>
                <a:tab pos="1748160" algn="l"/>
                <a:tab pos="2085120" algn="l"/>
                <a:tab pos="2422080" algn="l"/>
                <a:tab pos="2759040" algn="l"/>
                <a:tab pos="3096000" algn="l"/>
                <a:tab pos="3432960" algn="l"/>
                <a:tab pos="3769920" algn="l"/>
                <a:tab pos="4106880" algn="l"/>
                <a:tab pos="4443840" algn="l"/>
                <a:tab pos="4780800" algn="l"/>
                <a:tab pos="5117760" algn="l"/>
                <a:tab pos="5454720" algn="l"/>
                <a:tab pos="5791680" algn="l"/>
                <a:tab pos="6128640" algn="l"/>
                <a:tab pos="6465600" algn="l"/>
                <a:tab pos="6802560" algn="l"/>
              </a:tabLst>
            </a:pPr>
            <a:r>
              <a:rPr lang="en-US" sz="195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Which point estimates?</a:t>
            </a:r>
            <a:endParaRPr lang="en-GB" sz="1950" b="0" strike="noStrike" spc="-1">
              <a:latin typeface="Arial"/>
            </a:endParaRPr>
          </a:p>
          <a:p>
            <a:pPr marL="321480" indent="-241200">
              <a:lnSpc>
                <a:spcPct val="93000"/>
              </a:lnSpc>
              <a:spcAft>
                <a:spcPts val="1426"/>
              </a:spcAft>
              <a:tabLst>
                <a:tab pos="0" algn="l"/>
              </a:tabLst>
            </a:pPr>
            <a:endParaRPr lang="en-GB" sz="1950" b="0" strike="noStrike" spc="-1">
              <a:latin typeface="Arial"/>
            </a:endParaRPr>
          </a:p>
        </p:txBody>
      </p:sp>
      <p:pic>
        <p:nvPicPr>
          <p:cNvPr id="554" name="Picture 2_2"/>
          <p:cNvPicPr/>
          <p:nvPr/>
        </p:nvPicPr>
        <p:blipFill>
          <a:blip r:embed="rId2"/>
          <a:stretch/>
        </p:blipFill>
        <p:spPr>
          <a:xfrm>
            <a:off x="1671480" y="1716840"/>
            <a:ext cx="3292200" cy="2377800"/>
          </a:xfrm>
          <a:prstGeom prst="rect">
            <a:avLst/>
          </a:prstGeom>
          <a:ln w="0">
            <a:noFill/>
          </a:ln>
        </p:spPr>
      </p:pic>
      <p:sp>
        <p:nvSpPr>
          <p:cNvPr id="555" name="Text Box 3_0"/>
          <p:cNvSpPr/>
          <p:nvPr/>
        </p:nvSpPr>
        <p:spPr>
          <a:xfrm>
            <a:off x="1671480" y="4405680"/>
            <a:ext cx="6678360" cy="27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42840" rIns="67680" bIns="33840">
            <a:noAutofit/>
          </a:bodyPr>
          <a:lstStyle/>
          <a:p>
            <a:pPr>
              <a:lnSpc>
                <a:spcPct val="100000"/>
              </a:lnSpc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</a:tabLst>
            </a:pPr>
            <a:r>
              <a:rPr lang="en-US" sz="105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Millet et al. 2012. Chironomid-based reconstruction of Lateglacial summer temperatures from the Ech palaeolake record (French western Pyrenees). </a:t>
            </a:r>
            <a:r>
              <a:rPr lang="en-US" sz="1050" b="0" i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PalPalPal </a:t>
            </a:r>
            <a:r>
              <a:rPr lang="en-US" sz="105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315: 86-99</a:t>
            </a:r>
            <a:endParaRPr lang="en-GB" sz="1050" b="0" strike="noStrike" spc="-1">
              <a:latin typeface="Arial"/>
            </a:endParaRPr>
          </a:p>
        </p:txBody>
      </p:sp>
      <p:sp>
        <p:nvSpPr>
          <p:cNvPr id="556" name="Oval 5_1"/>
          <p:cNvSpPr/>
          <p:nvPr/>
        </p:nvSpPr>
        <p:spPr>
          <a:xfrm>
            <a:off x="2862360" y="2832840"/>
            <a:ext cx="411120" cy="15300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7" name="Oval 6_1"/>
          <p:cNvSpPr/>
          <p:nvPr/>
        </p:nvSpPr>
        <p:spPr>
          <a:xfrm>
            <a:off x="4313160" y="3678120"/>
            <a:ext cx="409320" cy="15192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8" name="Oval 7_1"/>
          <p:cNvSpPr/>
          <p:nvPr/>
        </p:nvSpPr>
        <p:spPr>
          <a:xfrm>
            <a:off x="2152800" y="2239920"/>
            <a:ext cx="411120" cy="15300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9" name="Oval 8_1"/>
          <p:cNvSpPr/>
          <p:nvPr/>
        </p:nvSpPr>
        <p:spPr>
          <a:xfrm>
            <a:off x="3603600" y="3288600"/>
            <a:ext cx="411120" cy="15192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60" name="Picture 9_0"/>
          <p:cNvPicPr/>
          <p:nvPr/>
        </p:nvPicPr>
        <p:blipFill>
          <a:blip r:embed="rId3"/>
          <a:stretch/>
        </p:blipFill>
        <p:spPr>
          <a:xfrm>
            <a:off x="7151760" y="2393640"/>
            <a:ext cx="2398680" cy="1798920"/>
          </a:xfrm>
          <a:prstGeom prst="rect">
            <a:avLst/>
          </a:prstGeom>
          <a:ln w="0">
            <a:noFill/>
          </a:ln>
        </p:spPr>
      </p:pic>
      <p:sp>
        <p:nvSpPr>
          <p:cNvPr id="561" name="Rectangle 560"/>
          <p:cNvSpPr/>
          <p:nvPr/>
        </p:nvSpPr>
        <p:spPr>
          <a:xfrm>
            <a:off x="503640" y="225720"/>
            <a:ext cx="9068760" cy="94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Googling for age-depth model</a:t>
            </a:r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Picture 376"/>
          <p:cNvPicPr/>
          <p:nvPr/>
        </p:nvPicPr>
        <p:blipFill>
          <a:blip r:embed="rId2"/>
          <a:stretch/>
        </p:blipFill>
        <p:spPr>
          <a:xfrm>
            <a:off x="177840" y="2880"/>
            <a:ext cx="5652720" cy="5669640"/>
          </a:xfrm>
          <a:prstGeom prst="rect">
            <a:avLst/>
          </a:prstGeom>
          <a:ln w="18000">
            <a:solidFill>
              <a:srgbClr val="74B531"/>
            </a:solidFill>
            <a:rou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Rectangle 4_5"/>
          <p:cNvSpPr/>
          <p:nvPr/>
        </p:nvSpPr>
        <p:spPr>
          <a:xfrm>
            <a:off x="5116680" y="2038320"/>
            <a:ext cx="3028680" cy="229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5600" tIns="17280" rIns="75600" bIns="37800">
            <a:normAutofit/>
          </a:bodyPr>
          <a:lstStyle/>
          <a:p>
            <a:pPr marL="321480" indent="-24120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pos="321480" algn="l"/>
                <a:tab pos="399960" algn="l"/>
                <a:tab pos="736920" algn="l"/>
                <a:tab pos="1073880" algn="l"/>
                <a:tab pos="1411200" algn="l"/>
                <a:tab pos="1748160" algn="l"/>
                <a:tab pos="2085120" algn="l"/>
                <a:tab pos="2422080" algn="l"/>
                <a:tab pos="2759040" algn="l"/>
                <a:tab pos="3096000" algn="l"/>
                <a:tab pos="3432960" algn="l"/>
                <a:tab pos="3769920" algn="l"/>
                <a:tab pos="4106880" algn="l"/>
                <a:tab pos="4443840" algn="l"/>
                <a:tab pos="4780800" algn="l"/>
                <a:tab pos="5117760" algn="l"/>
                <a:tab pos="5454720" algn="l"/>
                <a:tab pos="5791680" algn="l"/>
                <a:tab pos="6128640" algn="l"/>
                <a:tab pos="6465600" algn="l"/>
                <a:tab pos="6802560" algn="l"/>
              </a:tabLst>
            </a:pPr>
            <a:r>
              <a:rPr lang="en-US" sz="1950" b="0" strike="noStrike" spc="-1">
                <a:solidFill>
                  <a:srgbClr val="999999"/>
                </a:solidFill>
                <a:latin typeface="arial"/>
                <a:ea typeface="Arial Unicode MS"/>
              </a:rPr>
              <a:t>Which point estimates?</a:t>
            </a:r>
            <a:endParaRPr lang="en-GB" sz="1950" b="0" strike="noStrike" spc="-1">
              <a:latin typeface="Arial"/>
            </a:endParaRPr>
          </a:p>
          <a:p>
            <a:pPr marL="321480" indent="-24120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pos="321480" algn="l"/>
                <a:tab pos="399960" algn="l"/>
                <a:tab pos="736920" algn="l"/>
                <a:tab pos="1073880" algn="l"/>
                <a:tab pos="1411200" algn="l"/>
                <a:tab pos="1748160" algn="l"/>
                <a:tab pos="2085120" algn="l"/>
                <a:tab pos="2422080" algn="l"/>
                <a:tab pos="2759040" algn="l"/>
                <a:tab pos="3096000" algn="l"/>
                <a:tab pos="3432960" algn="l"/>
                <a:tab pos="3769920" algn="l"/>
                <a:tab pos="4106880" algn="l"/>
                <a:tab pos="4443840" algn="l"/>
                <a:tab pos="4780800" algn="l"/>
                <a:tab pos="5117760" algn="l"/>
                <a:tab pos="5454720" algn="l"/>
                <a:tab pos="5791680" algn="l"/>
                <a:tab pos="6128640" algn="l"/>
                <a:tab pos="6465600" algn="l"/>
                <a:tab pos="6802560" algn="l"/>
              </a:tabLst>
            </a:pPr>
            <a:r>
              <a:rPr lang="en-US" sz="195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Reject dates?</a:t>
            </a:r>
            <a:endParaRPr lang="en-GB" sz="1950" b="0" strike="noStrike" spc="-1">
              <a:latin typeface="Arial"/>
            </a:endParaRPr>
          </a:p>
        </p:txBody>
      </p:sp>
      <p:pic>
        <p:nvPicPr>
          <p:cNvPr id="563" name="Picture 2_7"/>
          <p:cNvPicPr/>
          <p:nvPr/>
        </p:nvPicPr>
        <p:blipFill>
          <a:blip r:embed="rId2"/>
          <a:stretch/>
        </p:blipFill>
        <p:spPr>
          <a:xfrm>
            <a:off x="1671480" y="1716840"/>
            <a:ext cx="3292200" cy="2377800"/>
          </a:xfrm>
          <a:prstGeom prst="rect">
            <a:avLst/>
          </a:prstGeom>
          <a:ln w="0">
            <a:noFill/>
          </a:ln>
        </p:spPr>
      </p:pic>
      <p:sp>
        <p:nvSpPr>
          <p:cNvPr id="564" name="Text Box 3_1"/>
          <p:cNvSpPr/>
          <p:nvPr/>
        </p:nvSpPr>
        <p:spPr>
          <a:xfrm>
            <a:off x="1671480" y="4405680"/>
            <a:ext cx="6678360" cy="27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42840" rIns="67680" bIns="33840">
            <a:noAutofit/>
          </a:bodyPr>
          <a:lstStyle/>
          <a:p>
            <a:pPr>
              <a:lnSpc>
                <a:spcPct val="100000"/>
              </a:lnSpc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</a:tabLst>
            </a:pPr>
            <a:r>
              <a:rPr lang="en-US" sz="105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Millet et al. 2012. Chironomid-based reconstruction of Lateglacial summer temperatures from the Ech palaeolake record (French western Pyrenees). </a:t>
            </a:r>
            <a:r>
              <a:rPr lang="en-US" sz="1050" b="0" i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PalPalPal </a:t>
            </a:r>
            <a:r>
              <a:rPr lang="en-US" sz="105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315: 86-99</a:t>
            </a:r>
            <a:endParaRPr lang="en-GB" sz="1050" b="0" strike="noStrike" spc="-1">
              <a:latin typeface="Arial"/>
            </a:endParaRPr>
          </a:p>
        </p:txBody>
      </p:sp>
      <p:sp>
        <p:nvSpPr>
          <p:cNvPr id="565" name="Oval 5_5"/>
          <p:cNvSpPr/>
          <p:nvPr/>
        </p:nvSpPr>
        <p:spPr>
          <a:xfrm>
            <a:off x="3375000" y="2934000"/>
            <a:ext cx="411120" cy="15300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6" name="Oval 6_5"/>
          <p:cNvSpPr/>
          <p:nvPr/>
        </p:nvSpPr>
        <p:spPr>
          <a:xfrm>
            <a:off x="3718080" y="3131640"/>
            <a:ext cx="411120" cy="15192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7" name="Oval 7_5"/>
          <p:cNvSpPr/>
          <p:nvPr/>
        </p:nvSpPr>
        <p:spPr>
          <a:xfrm>
            <a:off x="3875040" y="3308040"/>
            <a:ext cx="409320" cy="15300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8" name="Rectangle 567"/>
          <p:cNvSpPr/>
          <p:nvPr/>
        </p:nvSpPr>
        <p:spPr>
          <a:xfrm>
            <a:off x="503640" y="225720"/>
            <a:ext cx="9068760" cy="94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Googling for age-depth model</a:t>
            </a:r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Rectangle 4_0"/>
          <p:cNvSpPr/>
          <p:nvPr/>
        </p:nvSpPr>
        <p:spPr>
          <a:xfrm>
            <a:off x="5116680" y="2038320"/>
            <a:ext cx="3028680" cy="229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5600" tIns="17280" rIns="75600" bIns="37800">
            <a:normAutofit/>
          </a:bodyPr>
          <a:lstStyle/>
          <a:p>
            <a:pPr marL="321480" indent="-24120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pos="321480" algn="l"/>
                <a:tab pos="399960" algn="l"/>
                <a:tab pos="736920" algn="l"/>
                <a:tab pos="1073880" algn="l"/>
                <a:tab pos="1411200" algn="l"/>
                <a:tab pos="1748160" algn="l"/>
                <a:tab pos="2085120" algn="l"/>
                <a:tab pos="2422080" algn="l"/>
                <a:tab pos="2759040" algn="l"/>
                <a:tab pos="3096000" algn="l"/>
                <a:tab pos="3432960" algn="l"/>
                <a:tab pos="3769920" algn="l"/>
                <a:tab pos="4106880" algn="l"/>
                <a:tab pos="4443840" algn="l"/>
                <a:tab pos="4780800" algn="l"/>
                <a:tab pos="5117760" algn="l"/>
                <a:tab pos="5454720" algn="l"/>
                <a:tab pos="5791680" algn="l"/>
                <a:tab pos="6128640" algn="l"/>
                <a:tab pos="6465600" algn="l"/>
                <a:tab pos="6802560" algn="l"/>
              </a:tabLst>
            </a:pPr>
            <a:r>
              <a:rPr lang="en-US" sz="1950" b="0" strike="noStrike" spc="-1">
                <a:solidFill>
                  <a:srgbClr val="999999"/>
                </a:solidFill>
                <a:latin typeface="Arial"/>
                <a:ea typeface="Arial Unicode MS"/>
              </a:rPr>
              <a:t>Which point estimates?</a:t>
            </a:r>
            <a:endParaRPr lang="en-GB" sz="1950" b="0" strike="noStrike" spc="-1">
              <a:latin typeface="Arial"/>
            </a:endParaRPr>
          </a:p>
          <a:p>
            <a:pPr marL="321480" indent="-24120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pos="321480" algn="l"/>
                <a:tab pos="399960" algn="l"/>
                <a:tab pos="736920" algn="l"/>
                <a:tab pos="1073880" algn="l"/>
                <a:tab pos="1411200" algn="l"/>
                <a:tab pos="1748160" algn="l"/>
                <a:tab pos="2085120" algn="l"/>
                <a:tab pos="2422080" algn="l"/>
                <a:tab pos="2759040" algn="l"/>
                <a:tab pos="3096000" algn="l"/>
                <a:tab pos="3432960" algn="l"/>
                <a:tab pos="3769920" algn="l"/>
                <a:tab pos="4106880" algn="l"/>
                <a:tab pos="4443840" algn="l"/>
                <a:tab pos="4780800" algn="l"/>
                <a:tab pos="5117760" algn="l"/>
                <a:tab pos="5454720" algn="l"/>
                <a:tab pos="5791680" algn="l"/>
                <a:tab pos="6128640" algn="l"/>
                <a:tab pos="6465600" algn="l"/>
                <a:tab pos="6802560" algn="l"/>
              </a:tabLst>
            </a:pPr>
            <a:r>
              <a:rPr lang="en-US" sz="1950" b="0" strike="noStrike" spc="-1">
                <a:solidFill>
                  <a:srgbClr val="999999"/>
                </a:solidFill>
                <a:latin typeface="Arial"/>
                <a:ea typeface="Arial Unicode MS"/>
              </a:rPr>
              <a:t>Reject dates?</a:t>
            </a:r>
            <a:endParaRPr lang="en-GB" sz="1950" b="0" strike="noStrike" spc="-1">
              <a:latin typeface="Arial"/>
            </a:endParaRPr>
          </a:p>
          <a:p>
            <a:pPr marL="321480" indent="-24120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pos="321480" algn="l"/>
                <a:tab pos="399960" algn="l"/>
                <a:tab pos="736920" algn="l"/>
                <a:tab pos="1073880" algn="l"/>
                <a:tab pos="1411200" algn="l"/>
                <a:tab pos="1748160" algn="l"/>
                <a:tab pos="2085120" algn="l"/>
                <a:tab pos="2422080" algn="l"/>
                <a:tab pos="2759040" algn="l"/>
                <a:tab pos="3096000" algn="l"/>
                <a:tab pos="3432960" algn="l"/>
                <a:tab pos="3769920" algn="l"/>
                <a:tab pos="4106880" algn="l"/>
                <a:tab pos="4443840" algn="l"/>
                <a:tab pos="4780800" algn="l"/>
                <a:tab pos="5117760" algn="l"/>
                <a:tab pos="5454720" algn="l"/>
                <a:tab pos="5791680" algn="l"/>
                <a:tab pos="6128640" algn="l"/>
                <a:tab pos="6465600" algn="l"/>
                <a:tab pos="6802560" algn="l"/>
              </a:tabLst>
            </a:pPr>
            <a:r>
              <a:rPr lang="en-US" sz="195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How connect points?</a:t>
            </a:r>
            <a:endParaRPr lang="en-GB" sz="1950" b="0" strike="noStrike" spc="-1">
              <a:latin typeface="Arial"/>
            </a:endParaRPr>
          </a:p>
        </p:txBody>
      </p:sp>
      <p:pic>
        <p:nvPicPr>
          <p:cNvPr id="570" name="Picture 2_8"/>
          <p:cNvPicPr/>
          <p:nvPr/>
        </p:nvPicPr>
        <p:blipFill>
          <a:blip r:embed="rId2"/>
          <a:stretch/>
        </p:blipFill>
        <p:spPr>
          <a:xfrm>
            <a:off x="1671480" y="1716840"/>
            <a:ext cx="3292200" cy="2377800"/>
          </a:xfrm>
          <a:prstGeom prst="rect">
            <a:avLst/>
          </a:prstGeom>
          <a:ln w="0">
            <a:noFill/>
          </a:ln>
        </p:spPr>
      </p:pic>
      <p:sp>
        <p:nvSpPr>
          <p:cNvPr id="571" name="Text Box 3_2"/>
          <p:cNvSpPr/>
          <p:nvPr/>
        </p:nvSpPr>
        <p:spPr>
          <a:xfrm>
            <a:off x="1671480" y="4405680"/>
            <a:ext cx="6678360" cy="27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42840" rIns="67680" bIns="33840">
            <a:noAutofit/>
          </a:bodyPr>
          <a:lstStyle/>
          <a:p>
            <a:pPr>
              <a:lnSpc>
                <a:spcPct val="100000"/>
              </a:lnSpc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</a:tabLst>
            </a:pPr>
            <a:r>
              <a:rPr lang="en-US" sz="105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Millet et al. 2012. Chironomid-based reconstruction of Lateglacial summer temperatures from the Ech palaeolake record (French western Pyrenees). </a:t>
            </a:r>
            <a:r>
              <a:rPr lang="en-US" sz="1050" b="0" i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PalPalPal </a:t>
            </a:r>
            <a:r>
              <a:rPr lang="en-US" sz="105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315: 86-99</a:t>
            </a:r>
            <a:endParaRPr lang="en-GB" sz="1050" b="0" strike="noStrike" spc="-1">
              <a:latin typeface="Arial"/>
            </a:endParaRPr>
          </a:p>
        </p:txBody>
      </p:sp>
      <p:sp>
        <p:nvSpPr>
          <p:cNvPr id="572" name="Line 5_2"/>
          <p:cNvSpPr/>
          <p:nvPr/>
        </p:nvSpPr>
        <p:spPr>
          <a:xfrm>
            <a:off x="2288880" y="2284920"/>
            <a:ext cx="2330640" cy="1595520"/>
          </a:xfrm>
          <a:prstGeom prst="line">
            <a:avLst/>
          </a:prstGeom>
          <a:ln w="18360">
            <a:solidFill>
              <a:srgbClr val="FF0000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3" name="Rectangle 572"/>
          <p:cNvSpPr/>
          <p:nvPr/>
        </p:nvSpPr>
        <p:spPr>
          <a:xfrm>
            <a:off x="503640" y="225720"/>
            <a:ext cx="9068760" cy="94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Googling for age-depth model</a:t>
            </a:r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Rectangle 4_1"/>
          <p:cNvSpPr/>
          <p:nvPr/>
        </p:nvSpPr>
        <p:spPr>
          <a:xfrm>
            <a:off x="5116680" y="2038320"/>
            <a:ext cx="3028680" cy="229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5600" tIns="17280" rIns="75600" bIns="37800">
            <a:normAutofit/>
          </a:bodyPr>
          <a:lstStyle/>
          <a:p>
            <a:pPr marL="321480" indent="-24120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pos="321480" algn="l"/>
                <a:tab pos="399960" algn="l"/>
                <a:tab pos="736920" algn="l"/>
                <a:tab pos="1073880" algn="l"/>
                <a:tab pos="1411200" algn="l"/>
                <a:tab pos="1748160" algn="l"/>
                <a:tab pos="2085120" algn="l"/>
                <a:tab pos="2422080" algn="l"/>
                <a:tab pos="2759040" algn="l"/>
                <a:tab pos="3096000" algn="l"/>
                <a:tab pos="3432960" algn="l"/>
                <a:tab pos="3769920" algn="l"/>
                <a:tab pos="4106880" algn="l"/>
                <a:tab pos="4443840" algn="l"/>
                <a:tab pos="4780800" algn="l"/>
                <a:tab pos="5117760" algn="l"/>
                <a:tab pos="5454720" algn="l"/>
                <a:tab pos="5791680" algn="l"/>
                <a:tab pos="6128640" algn="l"/>
                <a:tab pos="6465600" algn="l"/>
                <a:tab pos="6802560" algn="l"/>
              </a:tabLst>
            </a:pPr>
            <a:r>
              <a:rPr lang="en-US" sz="1950" b="0" strike="noStrike" spc="-1">
                <a:solidFill>
                  <a:srgbClr val="999999"/>
                </a:solidFill>
                <a:latin typeface="Arial"/>
                <a:ea typeface="Arial Unicode MS"/>
              </a:rPr>
              <a:t>Which point estimates?</a:t>
            </a:r>
            <a:endParaRPr lang="en-GB" sz="1950" b="0" strike="noStrike" spc="-1">
              <a:latin typeface="Arial"/>
            </a:endParaRPr>
          </a:p>
          <a:p>
            <a:pPr marL="321480" indent="-24120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pos="321480" algn="l"/>
                <a:tab pos="399960" algn="l"/>
                <a:tab pos="736920" algn="l"/>
                <a:tab pos="1073880" algn="l"/>
                <a:tab pos="1411200" algn="l"/>
                <a:tab pos="1748160" algn="l"/>
                <a:tab pos="2085120" algn="l"/>
                <a:tab pos="2422080" algn="l"/>
                <a:tab pos="2759040" algn="l"/>
                <a:tab pos="3096000" algn="l"/>
                <a:tab pos="3432960" algn="l"/>
                <a:tab pos="3769920" algn="l"/>
                <a:tab pos="4106880" algn="l"/>
                <a:tab pos="4443840" algn="l"/>
                <a:tab pos="4780800" algn="l"/>
                <a:tab pos="5117760" algn="l"/>
                <a:tab pos="5454720" algn="l"/>
                <a:tab pos="5791680" algn="l"/>
                <a:tab pos="6128640" algn="l"/>
                <a:tab pos="6465600" algn="l"/>
                <a:tab pos="6802560" algn="l"/>
              </a:tabLst>
            </a:pPr>
            <a:r>
              <a:rPr lang="en-US" sz="1950" b="0" strike="noStrike" spc="-1">
                <a:solidFill>
                  <a:srgbClr val="999999"/>
                </a:solidFill>
                <a:latin typeface="Arial"/>
                <a:ea typeface="Arial Unicode MS"/>
              </a:rPr>
              <a:t>Reject dates?</a:t>
            </a:r>
            <a:endParaRPr lang="en-GB" sz="1950" b="0" strike="noStrike" spc="-1">
              <a:latin typeface="Arial"/>
            </a:endParaRPr>
          </a:p>
          <a:p>
            <a:pPr marL="321480" indent="-24120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pos="321480" algn="l"/>
                <a:tab pos="399960" algn="l"/>
                <a:tab pos="736920" algn="l"/>
                <a:tab pos="1073880" algn="l"/>
                <a:tab pos="1411200" algn="l"/>
                <a:tab pos="1748160" algn="l"/>
                <a:tab pos="2085120" algn="l"/>
                <a:tab pos="2422080" algn="l"/>
                <a:tab pos="2759040" algn="l"/>
                <a:tab pos="3096000" algn="l"/>
                <a:tab pos="3432960" algn="l"/>
                <a:tab pos="3769920" algn="l"/>
                <a:tab pos="4106880" algn="l"/>
                <a:tab pos="4443840" algn="l"/>
                <a:tab pos="4780800" algn="l"/>
                <a:tab pos="5117760" algn="l"/>
                <a:tab pos="5454720" algn="l"/>
                <a:tab pos="5791680" algn="l"/>
                <a:tab pos="6128640" algn="l"/>
                <a:tab pos="6465600" algn="l"/>
                <a:tab pos="6802560" algn="l"/>
              </a:tabLst>
            </a:pPr>
            <a:r>
              <a:rPr lang="en-US" sz="1950" b="0" strike="noStrike" spc="-1">
                <a:solidFill>
                  <a:srgbClr val="999999"/>
                </a:solidFill>
                <a:latin typeface="Arial"/>
                <a:ea typeface="Arial Unicode MS"/>
              </a:rPr>
              <a:t>How connect points?</a:t>
            </a:r>
            <a:endParaRPr lang="en-GB" sz="1950" b="0" strike="noStrike" spc="-1">
              <a:latin typeface="Arial"/>
            </a:endParaRPr>
          </a:p>
          <a:p>
            <a:pPr marL="321480" indent="-241200">
              <a:lnSpc>
                <a:spcPct val="93000"/>
              </a:lnSpc>
              <a:spcAft>
                <a:spcPts val="1426"/>
              </a:spcAft>
              <a:buClr>
                <a:srgbClr val="FF3366"/>
              </a:buClr>
              <a:buSzPct val="45000"/>
              <a:buFont typeface="Wingdings" charset="2"/>
              <a:buChar char=""/>
              <a:tabLst>
                <a:tab pos="321480" algn="l"/>
                <a:tab pos="399960" algn="l"/>
                <a:tab pos="736920" algn="l"/>
                <a:tab pos="1073880" algn="l"/>
                <a:tab pos="1411200" algn="l"/>
                <a:tab pos="1748160" algn="l"/>
                <a:tab pos="2085120" algn="l"/>
                <a:tab pos="2422080" algn="l"/>
                <a:tab pos="2759040" algn="l"/>
                <a:tab pos="3096000" algn="l"/>
                <a:tab pos="3432960" algn="l"/>
                <a:tab pos="3769920" algn="l"/>
                <a:tab pos="4106880" algn="l"/>
                <a:tab pos="4443840" algn="l"/>
                <a:tab pos="4780800" algn="l"/>
                <a:tab pos="5117760" algn="l"/>
                <a:tab pos="5454720" algn="l"/>
                <a:tab pos="5791680" algn="l"/>
                <a:tab pos="6128640" algn="l"/>
                <a:tab pos="6465600" algn="l"/>
                <a:tab pos="6802560" algn="l"/>
              </a:tabLst>
            </a:pPr>
            <a:r>
              <a:rPr lang="en-US" sz="1950" b="0" strike="noStrike" spc="-1">
                <a:solidFill>
                  <a:srgbClr val="000000"/>
                </a:solidFill>
                <a:latin typeface="Arial"/>
                <a:ea typeface="Arial Unicode MS"/>
              </a:rPr>
              <a:t>Uncertainty?</a:t>
            </a:r>
            <a:endParaRPr lang="en-GB" sz="1950" b="0" strike="noStrike" spc="-1">
              <a:latin typeface="Arial"/>
            </a:endParaRPr>
          </a:p>
        </p:txBody>
      </p:sp>
      <p:pic>
        <p:nvPicPr>
          <p:cNvPr id="575" name="Picture 2_9"/>
          <p:cNvPicPr/>
          <p:nvPr/>
        </p:nvPicPr>
        <p:blipFill>
          <a:blip r:embed="rId2"/>
          <a:stretch/>
        </p:blipFill>
        <p:spPr>
          <a:xfrm>
            <a:off x="1671480" y="1716840"/>
            <a:ext cx="3292200" cy="2377800"/>
          </a:xfrm>
          <a:prstGeom prst="rect">
            <a:avLst/>
          </a:prstGeom>
          <a:ln w="0">
            <a:noFill/>
          </a:ln>
        </p:spPr>
      </p:pic>
      <p:sp>
        <p:nvSpPr>
          <p:cNvPr id="576" name="Text Box 3_3"/>
          <p:cNvSpPr/>
          <p:nvPr/>
        </p:nvSpPr>
        <p:spPr>
          <a:xfrm>
            <a:off x="1671480" y="4405680"/>
            <a:ext cx="6678360" cy="27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42840" rIns="67680" bIns="33840">
            <a:noAutofit/>
          </a:bodyPr>
          <a:lstStyle/>
          <a:p>
            <a:pPr>
              <a:lnSpc>
                <a:spcPct val="100000"/>
              </a:lnSpc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</a:tabLst>
            </a:pPr>
            <a:r>
              <a:rPr lang="en-US" sz="105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Millet et al. 2012. Chironomid-based reconstruction of Lateglacial summer temperatures from the Ech palaeolake record (French western Pyrenees). </a:t>
            </a:r>
            <a:r>
              <a:rPr lang="en-US" sz="1050" b="0" i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PalPalPal </a:t>
            </a:r>
            <a:r>
              <a:rPr lang="en-US" sz="105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315: 86-99</a:t>
            </a:r>
            <a:endParaRPr lang="en-GB" sz="1050" b="0" strike="noStrike" spc="-1">
              <a:latin typeface="Arial"/>
            </a:endParaRPr>
          </a:p>
        </p:txBody>
      </p:sp>
      <p:sp>
        <p:nvSpPr>
          <p:cNvPr id="577" name="Oval 5_0"/>
          <p:cNvSpPr/>
          <p:nvPr/>
        </p:nvSpPr>
        <p:spPr>
          <a:xfrm rot="2212200">
            <a:off x="2270160" y="2532960"/>
            <a:ext cx="924120" cy="17316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8" name="Oval 6_0"/>
          <p:cNvSpPr/>
          <p:nvPr/>
        </p:nvSpPr>
        <p:spPr>
          <a:xfrm rot="1932000">
            <a:off x="3859920" y="3424680"/>
            <a:ext cx="726840" cy="31176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9" name="Oval 7_0"/>
          <p:cNvSpPr/>
          <p:nvPr/>
        </p:nvSpPr>
        <p:spPr>
          <a:xfrm rot="1930800">
            <a:off x="3362760" y="3011400"/>
            <a:ext cx="607680" cy="300960"/>
          </a:xfrm>
          <a:prstGeom prst="ellipse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0" name="Rectangle 579"/>
          <p:cNvSpPr/>
          <p:nvPr/>
        </p:nvSpPr>
        <p:spPr>
          <a:xfrm>
            <a:off x="503640" y="225720"/>
            <a:ext cx="9068760" cy="94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4400" b="1" strike="noStrike" spc="-1">
                <a:solidFill>
                  <a:srgbClr val="000000"/>
                </a:solidFill>
                <a:latin typeface="Arial"/>
                <a:ea typeface="DejaVu Sans"/>
              </a:rPr>
              <a:t>Googling for age-depth model</a:t>
            </a:r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_7"/>
          <p:cNvSpPr/>
          <p:nvPr/>
        </p:nvSpPr>
        <p:spPr>
          <a:xfrm>
            <a:off x="2407209" y="1315836"/>
            <a:ext cx="5262227" cy="378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6000"/>
              </a:lnSpc>
              <a:tabLst>
                <a:tab pos="0" algn="l"/>
                <a:tab pos="335925" algn="l"/>
                <a:tab pos="672660" algn="l"/>
                <a:tab pos="1009665" algn="l"/>
                <a:tab pos="1346670" algn="l"/>
                <a:tab pos="1683674" algn="l"/>
                <a:tab pos="2020679" algn="l"/>
                <a:tab pos="2357684" algn="l"/>
                <a:tab pos="2694689" algn="l"/>
                <a:tab pos="3031694" algn="l"/>
                <a:tab pos="3368699" algn="l"/>
                <a:tab pos="3705704" algn="l"/>
                <a:tab pos="4042709" algn="l"/>
                <a:tab pos="4379714" algn="l"/>
                <a:tab pos="4716719" algn="l"/>
                <a:tab pos="5053724" algn="l"/>
                <a:tab pos="5390729" algn="l"/>
                <a:tab pos="5727734" algn="l"/>
                <a:tab pos="6064739" algn="l"/>
                <a:tab pos="6401743" algn="l"/>
                <a:tab pos="6738748" algn="l"/>
              </a:tabLst>
            </a:pPr>
            <a:r>
              <a:rPr lang="en-GB" sz="2475" spc="-1">
                <a:solidFill>
                  <a:srgbClr val="000000"/>
                </a:solidFill>
                <a:latin typeface="Arial"/>
                <a:ea typeface="ＭＳ Ｐゴシック"/>
              </a:rPr>
              <a:t>Which age-depth model?</a:t>
            </a:r>
            <a:endParaRPr lang="en-GB" sz="2475" spc="-1">
              <a:latin typeface="Arial"/>
            </a:endParaRPr>
          </a:p>
        </p:txBody>
      </p:sp>
      <p:sp>
        <p:nvSpPr>
          <p:cNvPr id="130" name="CustomShape 2_0"/>
          <p:cNvSpPr/>
          <p:nvPr/>
        </p:nvSpPr>
        <p:spPr>
          <a:xfrm>
            <a:off x="5242336" y="2074912"/>
            <a:ext cx="2629358" cy="23520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302440" indent="-220619"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800 cm core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lang="en-GB" spc="-1" baseline="33000">
                <a:solidFill>
                  <a:srgbClr val="000000"/>
                </a:solidFill>
                <a:latin typeface="Arial"/>
                <a:ea typeface="ＭＳ Ｐゴシック"/>
              </a:rPr>
              <a:t>14</a:t>
            </a: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C dates</a:t>
            </a:r>
            <a:endParaRPr lang="en-GB" spc="-1">
              <a:latin typeface="Arial"/>
            </a:endParaRPr>
          </a:p>
          <a:p>
            <a:pPr marL="302440" indent="-220619">
              <a:lnSpc>
                <a:spcPct val="99000"/>
              </a:lnSpc>
              <a:spcAft>
                <a:spcPts val="802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02440" algn="l"/>
                <a:tab pos="638365" algn="l"/>
                <a:tab pos="975370" algn="l"/>
                <a:tab pos="1312375" algn="l"/>
                <a:tab pos="1649110" algn="l"/>
                <a:tab pos="1986115" algn="l"/>
                <a:tab pos="2323120" algn="l"/>
                <a:tab pos="2660125" algn="l"/>
                <a:tab pos="2997130" algn="l"/>
                <a:tab pos="3334134" algn="l"/>
                <a:tab pos="3671139" algn="l"/>
                <a:tab pos="4008144" algn="l"/>
                <a:tab pos="4345149" algn="l"/>
                <a:tab pos="4682154" algn="l"/>
                <a:tab pos="5019159" algn="l"/>
                <a:tab pos="5356164" algn="l"/>
                <a:tab pos="5693169" algn="l"/>
                <a:tab pos="6030174" algn="l"/>
                <a:tab pos="6367179" algn="l"/>
                <a:tab pos="6704184" algn="l"/>
                <a:tab pos="7041189" algn="l"/>
              </a:tabLst>
            </a:pPr>
            <a:r>
              <a:rPr lang="en-GB" spc="-1">
                <a:solidFill>
                  <a:srgbClr val="000000"/>
                </a:solidFill>
                <a:latin typeface="Arial"/>
                <a:ea typeface="ＭＳ Ｐゴシック"/>
              </a:rPr>
              <a:t>surface = recent</a:t>
            </a:r>
            <a:endParaRPr lang="en-GB" spc="-1">
              <a:latin typeface="Arial"/>
            </a:endParaRPr>
          </a:p>
        </p:txBody>
      </p:sp>
      <p:pic>
        <p:nvPicPr>
          <p:cNvPr id="131" name="Picture 130"/>
          <p:cNvPicPr/>
          <p:nvPr/>
        </p:nvPicPr>
        <p:blipFill>
          <a:blip r:embed="rId3"/>
          <a:stretch/>
        </p:blipFill>
        <p:spPr>
          <a:xfrm>
            <a:off x="1664606" y="1923691"/>
            <a:ext cx="3373852" cy="294179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1134</TotalTime>
  <Words>1101</Words>
  <Application>Microsoft Macintosh PowerPoint</Application>
  <PresentationFormat>Custom</PresentationFormat>
  <Paragraphs>217</Paragraphs>
  <Slides>50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Arial</vt:lpstr>
      <vt:lpstr>Calibri</vt:lpstr>
      <vt:lpstr>Calibri Light</vt:lpstr>
      <vt:lpstr>News Gothic MT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Melas basin, Mars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NERC SeedCorn project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Maarten Blaauw</dc:creator>
  <dc:description/>
  <cp:lastModifiedBy>Maarten Blaauw</cp:lastModifiedBy>
  <cp:revision>36</cp:revision>
  <dcterms:created xsi:type="dcterms:W3CDTF">2021-05-12T13:02:32Z</dcterms:created>
  <dcterms:modified xsi:type="dcterms:W3CDTF">2023-02-08T08:34:27Z</dcterms:modified>
  <dc:language>en-GB</dc:language>
</cp:coreProperties>
</file>